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0EF1DF0-E8C1-4321-9A6A-D2FEBB90561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0"/>
            <a:ext cx="2057400" cy="1524000"/>
            <a:chOff x="1776" y="624"/>
            <a:chExt cx="1488" cy="960"/>
          </a:xfrm>
        </p:grpSpPr>
        <p:sp>
          <p:nvSpPr>
            <p:cNvPr id="11288" name="AutoShape 3">
              <a:extLst>
                <a:ext uri="{FF2B5EF4-FFF2-40B4-BE49-F238E27FC236}">
                  <a16:creationId xmlns:a16="http://schemas.microsoft.com/office/drawing/2014/main" id="{7063162E-EABC-4C7B-A57F-1C08F3885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624"/>
              <a:ext cx="1488" cy="96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9" name="Rectangle 4">
              <a:extLst>
                <a:ext uri="{FF2B5EF4-FFF2-40B4-BE49-F238E27FC236}">
                  <a16:creationId xmlns:a16="http://schemas.microsoft.com/office/drawing/2014/main" id="{8CC01695-29C8-49EA-BBDD-50499F4C3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912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079" name="Text Box 7">
            <a:extLst>
              <a:ext uri="{FF2B5EF4-FFF2-40B4-BE49-F238E27FC236}">
                <a16:creationId xmlns:a16="http://schemas.microsoft.com/office/drawing/2014/main" id="{D4635802-9DB7-4551-9F4B-3B4E0EE1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99C1D29-7EB0-4099-B6C8-8BD6C857F03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438400"/>
            <a:ext cx="8229600" cy="990600"/>
            <a:chOff x="336" y="1440"/>
            <a:chExt cx="5184" cy="624"/>
          </a:xfrm>
        </p:grpSpPr>
        <p:sp>
          <p:nvSpPr>
            <p:cNvPr id="11286" name="Rectangle 9">
              <a:extLst>
                <a:ext uri="{FF2B5EF4-FFF2-40B4-BE49-F238E27FC236}">
                  <a16:creationId xmlns:a16="http://schemas.microsoft.com/office/drawing/2014/main" id="{80FE3D9B-D30E-4ACA-8E11-2BE66F88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440"/>
              <a:ext cx="5088" cy="624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Text Box 10">
              <a:extLst>
                <a:ext uri="{FF2B5EF4-FFF2-40B4-BE49-F238E27FC236}">
                  <a16:creationId xmlns:a16="http://schemas.microsoft.com/office/drawing/2014/main" id="{0D289FA2-18C8-42A8-9FFE-6B3DA930D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555"/>
              <a:ext cx="51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 ĐIỂM CHUNG NỀN KINH TẾHOA KÌ </a:t>
              </a:r>
            </a:p>
          </p:txBody>
        </p: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1CE9DEDE-42E1-4B35-A167-6CB75143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343400"/>
            <a:ext cx="2743200" cy="12192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rgbClr val="0000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D77367C-6AB7-459F-85A9-74720605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QUY MÔ LỚN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592ABA90-19A4-4C56-A57E-51437B75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2819400" cy="1219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647FF311-99D2-4744-8AD3-0EA29A15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95800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 TẾ THỊ TRƯỜNG 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5584C5CF-F425-4B34-A098-CA4C94A8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343400"/>
            <a:ext cx="2895600" cy="1143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B962CEB6-C5BD-4E17-8516-93E9FCD6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495800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MÔN HÓA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F16B86D9-1092-447D-B3E7-DE431B28229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429000"/>
            <a:ext cx="6019800" cy="914400"/>
            <a:chOff x="1008" y="2160"/>
            <a:chExt cx="3792" cy="576"/>
          </a:xfrm>
        </p:grpSpPr>
        <p:sp>
          <p:nvSpPr>
            <p:cNvPr id="11283" name="Line 21">
              <a:extLst>
                <a:ext uri="{FF2B5EF4-FFF2-40B4-BE49-F238E27FC236}">
                  <a16:creationId xmlns:a16="http://schemas.microsoft.com/office/drawing/2014/main" id="{494965A7-B834-46BA-9C24-5BA9AB08E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160"/>
              <a:ext cx="1824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4" name="Line 22">
              <a:extLst>
                <a:ext uri="{FF2B5EF4-FFF2-40B4-BE49-F238E27FC236}">
                  <a16:creationId xmlns:a16="http://schemas.microsoft.com/office/drawing/2014/main" id="{35D5C078-54FF-4C87-A2D4-7DA50B3A2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160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5" name="Line 23">
              <a:extLst>
                <a:ext uri="{FF2B5EF4-FFF2-40B4-BE49-F238E27FC236}">
                  <a16:creationId xmlns:a16="http://schemas.microsoft.com/office/drawing/2014/main" id="{4543287C-00CE-49B2-848C-400B235E6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60"/>
              <a:ext cx="196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99" name="WordArt 27" descr="notnhac">
            <a:extLst>
              <a:ext uri="{FF2B5EF4-FFF2-40B4-BE49-F238E27FC236}">
                <a16:creationId xmlns:a16="http://schemas.microsoft.com/office/drawing/2014/main" id="{3798DAF6-9CEC-45DB-98B2-8AD57383AD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Kieåm</a:t>
            </a:r>
            <a:r>
              <a:rPr lang="en-US" sz="5400" b="1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tra</a:t>
            </a:r>
            <a:r>
              <a:rPr lang="en-US" sz="5400" b="1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baøi</a:t>
            </a:r>
            <a:r>
              <a:rPr lang="en-US" sz="5400" b="1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cuõ</a:t>
            </a:r>
            <a:r>
              <a:rPr lang="en-US" sz="5400" b="1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3" grpId="0" animBg="1"/>
      <p:bldP spid="3084" grpId="0"/>
      <p:bldP spid="3085" grpId="0" animBg="1"/>
      <p:bldP spid="3086" grpId="0"/>
      <p:bldP spid="3087" grpId="0" animBg="1"/>
      <p:bldP spid="30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017D73-769F-48F6-987F-6421D4D09EB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057400" cy="1524000"/>
            <a:chOff x="1776" y="624"/>
            <a:chExt cx="1488" cy="960"/>
          </a:xfrm>
        </p:grpSpPr>
        <p:sp>
          <p:nvSpPr>
            <p:cNvPr id="12341" name="AutoShape 3">
              <a:extLst>
                <a:ext uri="{FF2B5EF4-FFF2-40B4-BE49-F238E27FC236}">
                  <a16:creationId xmlns:a16="http://schemas.microsoft.com/office/drawing/2014/main" id="{D918DBE5-C605-48AB-83D9-BAD72F4C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624"/>
              <a:ext cx="1488" cy="960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Rectangle 4">
              <a:extLst>
                <a:ext uri="{FF2B5EF4-FFF2-40B4-BE49-F238E27FC236}">
                  <a16:creationId xmlns:a16="http://schemas.microsoft.com/office/drawing/2014/main" id="{023040D8-E6C5-48B5-9AC1-8FF18E0E9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912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3300"/>
                  </a:solidFill>
                  <a:latin typeface="VNI-Avo" pitchFamily="2" charset="0"/>
                </a:rPr>
                <a:t> </a:t>
              </a:r>
              <a:r>
                <a:rPr lang="en-US" altLang="en-US" sz="4000" b="1">
                  <a:solidFill>
                    <a:srgbClr val="FFFF00"/>
                  </a:solidFill>
                  <a:latin typeface="VNI-Avo" pitchFamily="2" charset="0"/>
                </a:rPr>
                <a:t> </a:t>
              </a:r>
              <a:r>
                <a:rPr lang="en-US" altLang="en-US" sz="3600" b="1">
                  <a:solidFill>
                    <a:srgbClr val="FFFF00"/>
                  </a:solidFill>
                  <a:latin typeface="VNI-Avo" pitchFamily="2" charset="0"/>
                </a:rPr>
                <a:t>2</a:t>
              </a:r>
            </a:p>
          </p:txBody>
        </p:sp>
      </p:grpSp>
      <p:sp>
        <p:nvSpPr>
          <p:cNvPr id="4101" name="Text Box 5">
            <a:extLst>
              <a:ext uri="{FF2B5EF4-FFF2-40B4-BE49-F238E27FC236}">
                <a16:creationId xmlns:a16="http://schemas.microsoft.com/office/drawing/2014/main" id="{F64881F7-469B-4961-9C22-5F366E61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1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i="1" dirty="0">
                <a:solidFill>
                  <a:schemeClr val="tx2"/>
                </a:solidFill>
                <a:latin typeface="VNI-Hobo" pitchFamily="2" charset="0"/>
              </a:rPr>
              <a:t>  </a:t>
            </a:r>
            <a:r>
              <a:rPr lang="en-US" altLang="en-US" b="1" dirty="0">
                <a:solidFill>
                  <a:schemeClr val="tx2"/>
                </a:solidFill>
                <a:latin typeface="VNI-Avo" pitchFamily="2" charset="0"/>
              </a:rPr>
              <a:t>  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4102" name="Picture 6" descr="hoa ky cong nghiep">
            <a:extLst>
              <a:ext uri="{FF2B5EF4-FFF2-40B4-BE49-F238E27FC236}">
                <a16:creationId xmlns:a16="http://schemas.microsoft.com/office/drawing/2014/main" id="{41AE0546-4991-4E89-B702-B0D16D2A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996281"/>
            <a:ext cx="4029121" cy="40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91B27CB8-6A6B-4BBB-A927-C422C895F3C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048000"/>
            <a:ext cx="2514600" cy="2209800"/>
            <a:chOff x="1248" y="1920"/>
            <a:chExt cx="1584" cy="1392"/>
          </a:xfrm>
        </p:grpSpPr>
        <p:grpSp>
          <p:nvGrpSpPr>
            <p:cNvPr id="12335" name="Group 8">
              <a:extLst>
                <a:ext uri="{FF2B5EF4-FFF2-40B4-BE49-F238E27FC236}">
                  <a16:creationId xmlns:a16="http://schemas.microsoft.com/office/drawing/2014/main" id="{930D3290-DD20-4BEB-8DA0-EB7F68CF2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920"/>
              <a:ext cx="1488" cy="1392"/>
              <a:chOff x="1296" y="1920"/>
              <a:chExt cx="1488" cy="1392"/>
            </a:xfrm>
          </p:grpSpPr>
          <p:sp>
            <p:nvSpPr>
              <p:cNvPr id="12339" name="Oval 9">
                <a:extLst>
                  <a:ext uri="{FF2B5EF4-FFF2-40B4-BE49-F238E27FC236}">
                    <a16:creationId xmlns:a16="http://schemas.microsoft.com/office/drawing/2014/main" id="{CAAF2E78-E17A-4185-A52C-437C1C0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392" cy="13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40" name="Text Box 10">
                <a:extLst>
                  <a:ext uri="{FF2B5EF4-FFF2-40B4-BE49-F238E27FC236}">
                    <a16:creationId xmlns:a16="http://schemas.microsoft.com/office/drawing/2014/main" id="{1D2A3F59-349F-4F9B-817F-BC805B931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035"/>
                <a:ext cx="1488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VNI-Avo" pitchFamily="2" charset="0"/>
                  </a:rPr>
                  <a:t>     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ĐÔNG BẮC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VNI-Avo" pitchFamily="2" charset="0"/>
                  </a:rPr>
                  <a:t>.</a:t>
                </a:r>
                <a:endParaRPr lang="en-US" altLang="en-US" sz="2800" dirty="0">
                  <a:solidFill>
                    <a:schemeClr val="bg1"/>
                  </a:solidFill>
                  <a:latin typeface="VNI-Avo" pitchFamily="2" charset="0"/>
                </a:endParaRPr>
              </a:p>
            </p:txBody>
          </p:sp>
        </p:grpSp>
        <p:grpSp>
          <p:nvGrpSpPr>
            <p:cNvPr id="12336" name="Group 11">
              <a:extLst>
                <a:ext uri="{FF2B5EF4-FFF2-40B4-BE49-F238E27FC236}">
                  <a16:creationId xmlns:a16="http://schemas.microsoft.com/office/drawing/2014/main" id="{238B442D-760D-4980-A95A-C14ECF51E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592"/>
              <a:ext cx="1584" cy="576"/>
              <a:chOff x="1248" y="2592"/>
              <a:chExt cx="1584" cy="576"/>
            </a:xfrm>
          </p:grpSpPr>
          <p:sp>
            <p:nvSpPr>
              <p:cNvPr id="12337" name="Line 12">
                <a:extLst>
                  <a:ext uri="{FF2B5EF4-FFF2-40B4-BE49-F238E27FC236}">
                    <a16:creationId xmlns:a16="http://schemas.microsoft.com/office/drawing/2014/main" id="{279BBD5B-D14B-454F-9CD7-996E6E7F7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Text Box 13">
                <a:extLst>
                  <a:ext uri="{FF2B5EF4-FFF2-40B4-BE49-F238E27FC236}">
                    <a16:creationId xmlns:a16="http://schemas.microsoft.com/office/drawing/2014/main" id="{75A9A311-05EF-4155-BBB3-399585841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49"/>
                <a:ext cx="1584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chemeClr val="bg1"/>
                    </a:solidFill>
                    <a:latin typeface="VNI-Avo" pitchFamily="2" charset="0"/>
                  </a:rPr>
                  <a:t>VUØNG PHÍA NAM    VAØ PHÍA TAÂY.</a:t>
                </a:r>
                <a:r>
                  <a:rPr lang="en-US" altLang="en-US" sz="2800" b="1" dirty="0">
                    <a:latin typeface="VNI-Avo" pitchFamily="2" charset="0"/>
                  </a:rPr>
                  <a:t>  </a:t>
                </a:r>
                <a:endParaRPr lang="en-US" altLang="en-US" sz="2800" dirty="0">
                  <a:latin typeface="VNI-Avo" pitchFamily="2" charset="0"/>
                </a:endParaRPr>
              </a:p>
            </p:txBody>
          </p:sp>
        </p:grpSp>
      </p:grpSp>
      <p:sp>
        <p:nvSpPr>
          <p:cNvPr id="12294" name="Oval 14">
            <a:extLst>
              <a:ext uri="{FF2B5EF4-FFF2-40B4-BE49-F238E27FC236}">
                <a16:creationId xmlns:a16="http://schemas.microsoft.com/office/drawing/2014/main" id="{5704E8D3-2BB7-4FE1-821F-4EE5D248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5943600" cy="510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E1678780-D239-4727-AF8A-71CDA3C2DA0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828800"/>
            <a:ext cx="1219200" cy="533400"/>
            <a:chOff x="1776" y="1152"/>
            <a:chExt cx="768" cy="336"/>
          </a:xfrm>
        </p:grpSpPr>
        <p:sp>
          <p:nvSpPr>
            <p:cNvPr id="12333" name="Rectangle 16">
              <a:extLst>
                <a:ext uri="{FF2B5EF4-FFF2-40B4-BE49-F238E27FC236}">
                  <a16:creationId xmlns:a16="http://schemas.microsoft.com/office/drawing/2014/main" id="{E7FDEC10-6A42-4175-B29B-70BB71117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152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3" name="Text Box 17">
              <a:extLst>
                <a:ext uri="{FF2B5EF4-FFF2-40B4-BE49-F238E27FC236}">
                  <a16:creationId xmlns:a16="http://schemas.microsoft.com/office/drawing/2014/main" id="{57958CA9-F137-4EB4-B7BE-AB17492DB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19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Dệt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49FC5CA6-7853-4266-AD69-9CBC2FC5572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209800"/>
            <a:ext cx="1143000" cy="914400"/>
            <a:chOff x="3024" y="1440"/>
            <a:chExt cx="720" cy="576"/>
          </a:xfrm>
        </p:grpSpPr>
        <p:sp>
          <p:nvSpPr>
            <p:cNvPr id="12331" name="Rectangle 19">
              <a:extLst>
                <a:ext uri="{FF2B5EF4-FFF2-40B4-BE49-F238E27FC236}">
                  <a16:creationId xmlns:a16="http://schemas.microsoft.com/office/drawing/2014/main" id="{C6071E6B-7A6D-490D-BA5B-44200C0A5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40"/>
              <a:ext cx="720" cy="57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6" name="Text Box 20">
              <a:extLst>
                <a:ext uri="{FF2B5EF4-FFF2-40B4-BE49-F238E27FC236}">
                  <a16:creationId xmlns:a16="http://schemas.microsoft.com/office/drawing/2014/main" id="{D8BA05B5-CCAE-4B81-B54D-EFBAD087B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672" cy="52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9C8DC95B-6317-4A09-A864-6DF838B7ECD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05200"/>
            <a:ext cx="1066800" cy="1066800"/>
            <a:chOff x="4560" y="2160"/>
            <a:chExt cx="672" cy="672"/>
          </a:xfrm>
        </p:grpSpPr>
        <p:sp>
          <p:nvSpPr>
            <p:cNvPr id="12329" name="Rectangle 22">
              <a:extLst>
                <a:ext uri="{FF2B5EF4-FFF2-40B4-BE49-F238E27FC236}">
                  <a16:creationId xmlns:a16="http://schemas.microsoft.com/office/drawing/2014/main" id="{425280BA-8899-4F4A-A20B-79A6BD302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672" cy="6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19" name="Text Box 23">
              <a:extLst>
                <a:ext uri="{FF2B5EF4-FFF2-40B4-BE49-F238E27FC236}">
                  <a16:creationId xmlns:a16="http://schemas.microsoft.com/office/drawing/2014/main" id="{AE7DCCBF-4BE8-4199-8853-E0AB5508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212"/>
              <a:ext cx="672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99CA52F0-D285-4704-B40D-B3C3EB94D0DA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00600"/>
            <a:ext cx="1066800" cy="1066800"/>
            <a:chOff x="4560" y="2160"/>
            <a:chExt cx="672" cy="672"/>
          </a:xfrm>
        </p:grpSpPr>
        <p:sp>
          <p:nvSpPr>
            <p:cNvPr id="12327" name="Rectangle 25">
              <a:extLst>
                <a:ext uri="{FF2B5EF4-FFF2-40B4-BE49-F238E27FC236}">
                  <a16:creationId xmlns:a16="http://schemas.microsoft.com/office/drawing/2014/main" id="{6B0E7EE3-091A-44B2-9B4F-EBE485CDA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672" cy="6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2" name="Text Box 26">
              <a:extLst>
                <a:ext uri="{FF2B5EF4-FFF2-40B4-BE49-F238E27FC236}">
                  <a16:creationId xmlns:a16="http://schemas.microsoft.com/office/drawing/2014/main" id="{B0290B43-2D27-4F82-8658-2D02E16DF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212"/>
              <a:ext cx="67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SX   OÂ-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toâ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NI-Aptima" pitchFamily="2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DB652FB3-FE2E-4308-B85A-157EBD86027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91200"/>
            <a:ext cx="1295400" cy="1066800"/>
            <a:chOff x="4560" y="2160"/>
            <a:chExt cx="672" cy="672"/>
          </a:xfrm>
        </p:grpSpPr>
        <p:sp>
          <p:nvSpPr>
            <p:cNvPr id="12325" name="Rectangle 28">
              <a:extLst>
                <a:ext uri="{FF2B5EF4-FFF2-40B4-BE49-F238E27FC236}">
                  <a16:creationId xmlns:a16="http://schemas.microsoft.com/office/drawing/2014/main" id="{47481745-F1CB-40FD-80BD-C60BEFE8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672" cy="6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CC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5" name="Text Box 29">
              <a:extLst>
                <a:ext uri="{FF2B5EF4-FFF2-40B4-BE49-F238E27FC236}">
                  <a16:creationId xmlns:a16="http://schemas.microsoft.com/office/drawing/2014/main" id="{4117494B-AB4B-4836-A054-5AAECEF6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212"/>
              <a:ext cx="67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6C984DF2-A1D3-4146-B7AE-1C332052B91B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791200"/>
            <a:ext cx="1828800" cy="1066800"/>
            <a:chOff x="4560" y="2160"/>
            <a:chExt cx="672" cy="672"/>
          </a:xfrm>
        </p:grpSpPr>
        <p:sp>
          <p:nvSpPr>
            <p:cNvPr id="12323" name="Rectangle 31">
              <a:extLst>
                <a:ext uri="{FF2B5EF4-FFF2-40B4-BE49-F238E27FC236}">
                  <a16:creationId xmlns:a16="http://schemas.microsoft.com/office/drawing/2014/main" id="{0B1D3D4D-8CB2-46B8-AA75-30891E3E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672" cy="67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28" name="Text Box 32">
              <a:extLst>
                <a:ext uri="{FF2B5EF4-FFF2-40B4-BE49-F238E27FC236}">
                  <a16:creationId xmlns:a16="http://schemas.microsoft.com/office/drawing/2014/main" id="{9BD20C93-7BB5-4870-B041-93068CD13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212"/>
              <a:ext cx="67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Ñieän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töû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vieãn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ptima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2FFFF25B-9234-4326-A5C1-96C8F07FB4E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572000"/>
            <a:ext cx="1143000" cy="914400"/>
            <a:chOff x="3024" y="1440"/>
            <a:chExt cx="720" cy="576"/>
          </a:xfrm>
        </p:grpSpPr>
        <p:sp>
          <p:nvSpPr>
            <p:cNvPr id="12321" name="Rectangle 34">
              <a:extLst>
                <a:ext uri="{FF2B5EF4-FFF2-40B4-BE49-F238E27FC236}">
                  <a16:creationId xmlns:a16="http://schemas.microsoft.com/office/drawing/2014/main" id="{B5EBF575-B12D-4D84-93A2-391AAACA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40"/>
              <a:ext cx="720" cy="57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35">
              <a:extLst>
                <a:ext uri="{FF2B5EF4-FFF2-40B4-BE49-F238E27FC236}">
                  <a16:creationId xmlns:a16="http://schemas.microsoft.com/office/drawing/2014/main" id="{4CAAD411-C033-455F-A103-93E1D9088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672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136CD720-9FEE-4D2F-8039-81F38B0FD0D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81400"/>
            <a:ext cx="1371600" cy="762000"/>
            <a:chOff x="3024" y="1440"/>
            <a:chExt cx="720" cy="576"/>
          </a:xfrm>
        </p:grpSpPr>
        <p:sp>
          <p:nvSpPr>
            <p:cNvPr id="12319" name="Rectangle 37">
              <a:extLst>
                <a:ext uri="{FF2B5EF4-FFF2-40B4-BE49-F238E27FC236}">
                  <a16:creationId xmlns:a16="http://schemas.microsoft.com/office/drawing/2014/main" id="{E22150C3-909D-4918-963B-0B10C39F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40"/>
              <a:ext cx="720" cy="57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34" name="Text Box 38">
              <a:extLst>
                <a:ext uri="{FF2B5EF4-FFF2-40B4-BE49-F238E27FC236}">
                  <a16:creationId xmlns:a16="http://schemas.microsoft.com/office/drawing/2014/main" id="{C284466A-42C9-4E53-A9B6-E0C18FD21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6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D14E830F-DD98-475C-89A1-125A3B616E8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05000"/>
            <a:ext cx="1828800" cy="1299210"/>
            <a:chOff x="4560" y="2160"/>
            <a:chExt cx="672" cy="682"/>
          </a:xfrm>
        </p:grpSpPr>
        <p:sp>
          <p:nvSpPr>
            <p:cNvPr id="12317" name="Rectangle 40">
              <a:extLst>
                <a:ext uri="{FF2B5EF4-FFF2-40B4-BE49-F238E27FC236}">
                  <a16:creationId xmlns:a16="http://schemas.microsoft.com/office/drawing/2014/main" id="{6EED1173-8D19-4CA6-86CE-AF36D47C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60"/>
              <a:ext cx="672" cy="6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37" name="Text Box 41">
              <a:extLst>
                <a:ext uri="{FF2B5EF4-FFF2-40B4-BE49-F238E27FC236}">
                  <a16:creationId xmlns:a16="http://schemas.microsoft.com/office/drawing/2014/main" id="{D6AA45E5-E8FF-41C1-AF7A-BF382C789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212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bay,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38" name="Line 42">
            <a:extLst>
              <a:ext uri="{FF2B5EF4-FFF2-40B4-BE49-F238E27FC236}">
                <a16:creationId xmlns:a16="http://schemas.microsoft.com/office/drawing/2014/main" id="{0E3B043E-4263-4F1B-9B5D-F7E6B95E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622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FBFB7003-43EA-4460-84C5-FFE8A06A7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2200"/>
            <a:ext cx="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1D14AD80-23BC-413A-814B-49F6CCD0A2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8956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Line 45">
            <a:extLst>
              <a:ext uri="{FF2B5EF4-FFF2-40B4-BE49-F238E27FC236}">
                <a16:creationId xmlns:a16="http://schemas.microsoft.com/office/drawing/2014/main" id="{F8990B91-00DB-43ED-B53C-7DA2A2ACEC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3810000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1A7D5EA7-A34C-4ACF-BE18-881F10AAC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4191000"/>
            <a:ext cx="990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Line 47">
            <a:extLst>
              <a:ext uri="{FF2B5EF4-FFF2-40B4-BE49-F238E27FC236}">
                <a16:creationId xmlns:a16="http://schemas.microsoft.com/office/drawing/2014/main" id="{E1D1A424-EB03-4871-8093-5673569F49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038600"/>
            <a:ext cx="9144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4" name="Line 48">
            <a:extLst>
              <a:ext uri="{FF2B5EF4-FFF2-40B4-BE49-F238E27FC236}">
                <a16:creationId xmlns:a16="http://schemas.microsoft.com/office/drawing/2014/main" id="{831E6BAD-0213-4AFD-8728-ED55FBEA5D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4800600"/>
            <a:ext cx="1143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5" name="Line 49">
            <a:extLst>
              <a:ext uri="{FF2B5EF4-FFF2-40B4-BE49-F238E27FC236}">
                <a16:creationId xmlns:a16="http://schemas.microsoft.com/office/drawing/2014/main" id="{FA1C38D2-BBB8-4647-A3C4-20AABF824B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3962400"/>
            <a:ext cx="762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50">
            <a:extLst>
              <a:ext uri="{FF2B5EF4-FFF2-40B4-BE49-F238E27FC236}">
                <a16:creationId xmlns:a16="http://schemas.microsoft.com/office/drawing/2014/main" id="{EE1C03FB-C98E-4ED6-B142-80EB4ECEAB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5105400"/>
            <a:ext cx="457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1">
            <a:extLst>
              <a:ext uri="{FF2B5EF4-FFF2-40B4-BE49-F238E27FC236}">
                <a16:creationId xmlns:a16="http://schemas.microsoft.com/office/drawing/2014/main" id="{A3BDD9A7-0F46-4F62-9BE6-9863C5C8F4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648200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Line 52">
            <a:extLst>
              <a:ext uri="{FF2B5EF4-FFF2-40B4-BE49-F238E27FC236}">
                <a16:creationId xmlns:a16="http://schemas.microsoft.com/office/drawing/2014/main" id="{8CF081A6-3485-49FC-A7B7-2F6079D54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7338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9" name="Line 53">
            <a:extLst>
              <a:ext uri="{FF2B5EF4-FFF2-40B4-BE49-F238E27FC236}">
                <a16:creationId xmlns:a16="http://schemas.microsoft.com/office/drawing/2014/main" id="{D2822C3A-1986-4CB7-927F-9AE3A7FF0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914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Line 54">
            <a:extLst>
              <a:ext uri="{FF2B5EF4-FFF2-40B4-BE49-F238E27FC236}">
                <a16:creationId xmlns:a16="http://schemas.microsoft.com/office/drawing/2014/main" id="{D3FBD798-781C-412F-BAF8-50A89326D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200400"/>
            <a:ext cx="304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L 0.38333 0.1055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8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2E672D42-B4FE-4861-B543-EC9B2658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196850"/>
            <a:ext cx="2746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 6</a:t>
            </a:r>
          </a:p>
        </p:txBody>
      </p:sp>
      <p:sp>
        <p:nvSpPr>
          <p:cNvPr id="17411" name="WordArt 3">
            <a:extLst>
              <a:ext uri="{FF2B5EF4-FFF2-40B4-BE49-F238E27FC236}">
                <a16:creationId xmlns:a16="http://schemas.microsoft.com/office/drawing/2014/main" id="{39CF5401-16CB-4DBA-A9B9-D978B20EBF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80772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11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VNI-Bandit" pitchFamily="2" charset="0"/>
              </a:rPr>
              <a:t>HÔÏP CHUÛNG QUOÁC HOA KÌ</a:t>
            </a:r>
          </a:p>
        </p:txBody>
      </p:sp>
      <p:sp>
        <p:nvSpPr>
          <p:cNvPr id="17412" name="WordArt 4">
            <a:extLst>
              <a:ext uri="{FF2B5EF4-FFF2-40B4-BE49-F238E27FC236}">
                <a16:creationId xmlns:a16="http://schemas.microsoft.com/office/drawing/2014/main" id="{82CE1F74-CCB2-4514-9E02-865951876B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4267200"/>
            <a:ext cx="70866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Cooper" pitchFamily="2" charset="0"/>
              </a:rPr>
              <a:t> I. PHAÂN HOÙA LAÕNH THOÅ NOÂNG NGHIEÄP   </a:t>
            </a:r>
          </a:p>
        </p:txBody>
      </p:sp>
      <p:sp>
        <p:nvSpPr>
          <p:cNvPr id="17414" name="WordArt 6">
            <a:extLst>
              <a:ext uri="{FF2B5EF4-FFF2-40B4-BE49-F238E27FC236}">
                <a16:creationId xmlns:a16="http://schemas.microsoft.com/office/drawing/2014/main" id="{A1A316A3-7F3C-4E55-BCFC-AFE0F2F0D4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6019800" cy="914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Hobo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Hobo" pitchFamily="2" charset="0"/>
              </a:rPr>
              <a:t>Tieát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Hobo" pitchFamily="2" charset="0"/>
              </a:rPr>
              <a:t> 3 : THÖÏC HAØNH</a:t>
            </a:r>
          </a:p>
        </p:txBody>
      </p:sp>
      <p:sp>
        <p:nvSpPr>
          <p:cNvPr id="17415" name="WordArt 7">
            <a:extLst>
              <a:ext uri="{FF2B5EF4-FFF2-40B4-BE49-F238E27FC236}">
                <a16:creationId xmlns:a16="http://schemas.microsoft.com/office/drawing/2014/main" id="{A0408194-906B-4516-92C7-9C10D98CA5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200400"/>
            <a:ext cx="8915400" cy="914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Cooper" pitchFamily="2" charset="0"/>
              </a:rPr>
              <a:t> TÌM HIEÅU SÖÏ PHAÂN HOÙA LAÕNH THOÅ SAÛN XUAÁT CUÛA HOA KÌ </a:t>
            </a:r>
          </a:p>
        </p:txBody>
      </p:sp>
      <p:sp>
        <p:nvSpPr>
          <p:cNvPr id="17416" name="WordArt 8">
            <a:extLst>
              <a:ext uri="{FF2B5EF4-FFF2-40B4-BE49-F238E27FC236}">
                <a16:creationId xmlns:a16="http://schemas.microsoft.com/office/drawing/2014/main" id="{DAF0B612-0DCB-4C21-99BA-2B73301D8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5257800"/>
            <a:ext cx="7391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Cooper" pitchFamily="2" charset="0"/>
              </a:rPr>
              <a:t> II. PHAÂN HOÙA LAÕNH THOÅ COÂNG NGHIEÄP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5A7BB-5D28-4FC1-A1FB-BE1BDBDF4528}"/>
              </a:ext>
            </a:extLst>
          </p:cNvPr>
          <p:cNvSpPr txBox="1"/>
          <p:nvPr/>
        </p:nvSpPr>
        <p:spPr>
          <a:xfrm>
            <a:off x="8108674" y="2448580"/>
            <a:ext cx="377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</a:t>
            </a:r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LÀM)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B31C5C28-D444-4FA5-AB83-B92AB68A4BC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0"/>
            <a:ext cx="8915400" cy="6019800"/>
            <a:chOff x="144" y="240"/>
            <a:chExt cx="5616" cy="3792"/>
          </a:xfrm>
        </p:grpSpPr>
        <p:pic>
          <p:nvPicPr>
            <p:cNvPr id="15377" name="Picture 4" descr="hoa ky nong nghiep">
              <a:extLst>
                <a:ext uri="{FF2B5EF4-FFF2-40B4-BE49-F238E27FC236}">
                  <a16:creationId xmlns:a16="http://schemas.microsoft.com/office/drawing/2014/main" id="{A8423772-ED94-4893-B1C3-5069C5228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"/>
              <a:ext cx="5616" cy="3744"/>
            </a:xfrm>
            <a:prstGeom prst="rect">
              <a:avLst/>
            </a:prstGeom>
            <a:noFill/>
            <a:ln w="38100" cmpd="dbl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8" name="Rectangle 5">
              <a:extLst>
                <a:ext uri="{FF2B5EF4-FFF2-40B4-BE49-F238E27FC236}">
                  <a16:creationId xmlns:a16="http://schemas.microsoft.com/office/drawing/2014/main" id="{1F3C3B6B-CB31-41DA-A504-C866AB002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696"/>
              <a:ext cx="561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D7CB1D2D-49A6-484F-B647-269BD3AA5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744"/>
              <a:ext cx="49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Avo" pitchFamily="2" charset="0"/>
                </a:rPr>
                <a:t>PHAÂN BOÁ CAÙC VUØNG SAÛN XUAÁT  NOÂNG NGHIEÄP CHÍNH CUÛA HOA KÌ</a:t>
              </a:r>
            </a:p>
          </p:txBody>
        </p:sp>
      </p:grpSp>
      <p:sp>
        <p:nvSpPr>
          <p:cNvPr id="32776" name="Text Box 8">
            <a:extLst>
              <a:ext uri="{FF2B5EF4-FFF2-40B4-BE49-F238E27FC236}">
                <a16:creationId xmlns:a16="http://schemas.microsoft.com/office/drawing/2014/main" id="{1CE9E3B0-8357-41E2-926B-C4414045A836}"/>
              </a:ext>
            </a:extLst>
          </p:cNvPr>
          <p:cNvSpPr txBox="1">
            <a:spLocks noChangeArrowheads="1"/>
          </p:cNvSpPr>
          <p:nvPr/>
        </p:nvSpPr>
        <p:spPr bwMode="auto">
          <a:xfrm rot="18248167">
            <a:off x="7265988" y="2006601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ĐÔNG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845045B2-65EE-43F8-8703-DF5C1257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2057400"/>
            <a:ext cx="2144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TÂM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7D4F4A49-F458-4AB6-8F19-D04259C47E8E}"/>
              </a:ext>
            </a:extLst>
          </p:cNvPr>
          <p:cNvSpPr txBox="1">
            <a:spLocks noChangeArrowheads="1"/>
          </p:cNvSpPr>
          <p:nvPr/>
        </p:nvSpPr>
        <p:spPr bwMode="auto">
          <a:xfrm rot="288973">
            <a:off x="2819400" y="152176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TÂY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72F4FB8C-98D5-4E1B-81FF-672C8CC7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0E9AB705-1736-4BEF-8286-9C5761E8E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B6DEE2FF-CD6C-4410-B630-FE0F0F3D6E18}"/>
              </a:ext>
            </a:extLst>
          </p:cNvPr>
          <p:cNvSpPr txBox="1">
            <a:spLocks noChangeArrowheads="1"/>
          </p:cNvSpPr>
          <p:nvPr/>
        </p:nvSpPr>
        <p:spPr bwMode="auto">
          <a:xfrm rot="20809647">
            <a:off x="5791201" y="3475038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TT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Freeform 17">
            <a:extLst>
              <a:ext uri="{FF2B5EF4-FFF2-40B4-BE49-F238E27FC236}">
                <a16:creationId xmlns:a16="http://schemas.microsoft.com/office/drawing/2014/main" id="{F9BBF1BF-4653-46C7-A1D2-DC1C857CF0D8}"/>
              </a:ext>
            </a:extLst>
          </p:cNvPr>
          <p:cNvSpPr>
            <a:spLocks/>
          </p:cNvSpPr>
          <p:nvPr/>
        </p:nvSpPr>
        <p:spPr bwMode="auto">
          <a:xfrm>
            <a:off x="4776788" y="457200"/>
            <a:ext cx="862012" cy="3733800"/>
          </a:xfrm>
          <a:custGeom>
            <a:avLst/>
            <a:gdLst>
              <a:gd name="T0" fmla="*/ 2147483646 w 543"/>
              <a:gd name="T1" fmla="*/ 2147483646 h 2280"/>
              <a:gd name="T2" fmla="*/ 2147483646 w 543"/>
              <a:gd name="T3" fmla="*/ 2147483646 h 2280"/>
              <a:gd name="T4" fmla="*/ 2147483646 w 543"/>
              <a:gd name="T5" fmla="*/ 2147483646 h 2280"/>
              <a:gd name="T6" fmla="*/ 2147483646 w 543"/>
              <a:gd name="T7" fmla="*/ 2147483646 h 2280"/>
              <a:gd name="T8" fmla="*/ 2147483646 w 543"/>
              <a:gd name="T9" fmla="*/ 2147483646 h 2280"/>
              <a:gd name="T10" fmla="*/ 2147483646 w 543"/>
              <a:gd name="T11" fmla="*/ 2147483646 h 2280"/>
              <a:gd name="T12" fmla="*/ 2147483646 w 543"/>
              <a:gd name="T13" fmla="*/ 2147483646 h 2280"/>
              <a:gd name="T14" fmla="*/ 2147483646 w 543"/>
              <a:gd name="T15" fmla="*/ 2147483646 h 2280"/>
              <a:gd name="T16" fmla="*/ 2147483646 w 543"/>
              <a:gd name="T17" fmla="*/ 2147483646 h 2280"/>
              <a:gd name="T18" fmla="*/ 2147483646 w 543"/>
              <a:gd name="T19" fmla="*/ 2147483646 h 2280"/>
              <a:gd name="T20" fmla="*/ 2147483646 w 543"/>
              <a:gd name="T21" fmla="*/ 2147483646 h 2280"/>
              <a:gd name="T22" fmla="*/ 2147483646 w 543"/>
              <a:gd name="T23" fmla="*/ 2147483646 h 2280"/>
              <a:gd name="T24" fmla="*/ 2147483646 w 543"/>
              <a:gd name="T25" fmla="*/ 2147483646 h 2280"/>
              <a:gd name="T26" fmla="*/ 2147483646 w 543"/>
              <a:gd name="T27" fmla="*/ 2147483646 h 2280"/>
              <a:gd name="T28" fmla="*/ 2147483646 w 543"/>
              <a:gd name="T29" fmla="*/ 2147483646 h 2280"/>
              <a:gd name="T30" fmla="*/ 2147483646 w 543"/>
              <a:gd name="T31" fmla="*/ 2147483646 h 2280"/>
              <a:gd name="T32" fmla="*/ 2147483646 w 543"/>
              <a:gd name="T33" fmla="*/ 2147483646 h 2280"/>
              <a:gd name="T34" fmla="*/ 2147483646 w 543"/>
              <a:gd name="T35" fmla="*/ 2147483646 h 2280"/>
              <a:gd name="T36" fmla="*/ 2147483646 w 543"/>
              <a:gd name="T37" fmla="*/ 2147483646 h 2280"/>
              <a:gd name="T38" fmla="*/ 2147483646 w 543"/>
              <a:gd name="T39" fmla="*/ 2147483646 h 2280"/>
              <a:gd name="T40" fmla="*/ 2147483646 w 543"/>
              <a:gd name="T41" fmla="*/ 2147483646 h 2280"/>
              <a:gd name="T42" fmla="*/ 2147483646 w 543"/>
              <a:gd name="T43" fmla="*/ 2147483646 h 2280"/>
              <a:gd name="T44" fmla="*/ 2147483646 w 543"/>
              <a:gd name="T45" fmla="*/ 2147483646 h 2280"/>
              <a:gd name="T46" fmla="*/ 2147483646 w 543"/>
              <a:gd name="T47" fmla="*/ 0 h 22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3"/>
              <a:gd name="T73" fmla="*/ 0 h 2280"/>
              <a:gd name="T74" fmla="*/ 543 w 543"/>
              <a:gd name="T75" fmla="*/ 2280 h 22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3" h="2280">
                <a:moveTo>
                  <a:pt x="507" y="2280"/>
                </a:moveTo>
                <a:cubicBezTo>
                  <a:pt x="503" y="2196"/>
                  <a:pt x="505" y="2111"/>
                  <a:pt x="495" y="2028"/>
                </a:cubicBezTo>
                <a:cubicBezTo>
                  <a:pt x="489" y="1981"/>
                  <a:pt x="431" y="1972"/>
                  <a:pt x="399" y="1956"/>
                </a:cubicBezTo>
                <a:cubicBezTo>
                  <a:pt x="335" y="1924"/>
                  <a:pt x="280" y="1908"/>
                  <a:pt x="207" y="1896"/>
                </a:cubicBezTo>
                <a:cubicBezTo>
                  <a:pt x="183" y="1872"/>
                  <a:pt x="133" y="1858"/>
                  <a:pt x="135" y="1824"/>
                </a:cubicBezTo>
                <a:cubicBezTo>
                  <a:pt x="143" y="1688"/>
                  <a:pt x="100" y="1612"/>
                  <a:pt x="219" y="1572"/>
                </a:cubicBezTo>
                <a:cubicBezTo>
                  <a:pt x="235" y="1548"/>
                  <a:pt x="243" y="1516"/>
                  <a:pt x="267" y="1500"/>
                </a:cubicBezTo>
                <a:cubicBezTo>
                  <a:pt x="291" y="1484"/>
                  <a:pt x="339" y="1452"/>
                  <a:pt x="339" y="1452"/>
                </a:cubicBezTo>
                <a:cubicBezTo>
                  <a:pt x="343" y="1440"/>
                  <a:pt x="344" y="1427"/>
                  <a:pt x="351" y="1416"/>
                </a:cubicBezTo>
                <a:cubicBezTo>
                  <a:pt x="360" y="1402"/>
                  <a:pt x="379" y="1395"/>
                  <a:pt x="387" y="1380"/>
                </a:cubicBezTo>
                <a:cubicBezTo>
                  <a:pt x="396" y="1362"/>
                  <a:pt x="392" y="1339"/>
                  <a:pt x="399" y="1320"/>
                </a:cubicBezTo>
                <a:cubicBezTo>
                  <a:pt x="409" y="1293"/>
                  <a:pt x="440" y="1267"/>
                  <a:pt x="459" y="1248"/>
                </a:cubicBezTo>
                <a:cubicBezTo>
                  <a:pt x="498" y="1130"/>
                  <a:pt x="435" y="1297"/>
                  <a:pt x="507" y="1188"/>
                </a:cubicBezTo>
                <a:cubicBezTo>
                  <a:pt x="516" y="1174"/>
                  <a:pt x="513" y="1155"/>
                  <a:pt x="519" y="1140"/>
                </a:cubicBezTo>
                <a:cubicBezTo>
                  <a:pt x="525" y="1127"/>
                  <a:pt x="535" y="1116"/>
                  <a:pt x="543" y="1104"/>
                </a:cubicBezTo>
                <a:cubicBezTo>
                  <a:pt x="539" y="1080"/>
                  <a:pt x="539" y="1055"/>
                  <a:pt x="531" y="1032"/>
                </a:cubicBezTo>
                <a:cubicBezTo>
                  <a:pt x="519" y="995"/>
                  <a:pt x="426" y="954"/>
                  <a:pt x="399" y="936"/>
                </a:cubicBezTo>
                <a:cubicBezTo>
                  <a:pt x="378" y="922"/>
                  <a:pt x="327" y="912"/>
                  <a:pt x="327" y="912"/>
                </a:cubicBezTo>
                <a:cubicBezTo>
                  <a:pt x="304" y="843"/>
                  <a:pt x="332" y="905"/>
                  <a:pt x="267" y="840"/>
                </a:cubicBezTo>
                <a:cubicBezTo>
                  <a:pt x="187" y="760"/>
                  <a:pt x="303" y="844"/>
                  <a:pt x="207" y="780"/>
                </a:cubicBezTo>
                <a:cubicBezTo>
                  <a:pt x="190" y="713"/>
                  <a:pt x="169" y="663"/>
                  <a:pt x="111" y="624"/>
                </a:cubicBezTo>
                <a:cubicBezTo>
                  <a:pt x="89" y="559"/>
                  <a:pt x="79" y="509"/>
                  <a:pt x="63" y="444"/>
                </a:cubicBezTo>
                <a:cubicBezTo>
                  <a:pt x="48" y="385"/>
                  <a:pt x="6" y="315"/>
                  <a:pt x="3" y="252"/>
                </a:cubicBezTo>
                <a:cubicBezTo>
                  <a:pt x="0" y="168"/>
                  <a:pt x="3" y="84"/>
                  <a:pt x="3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Freeform 27">
            <a:extLst>
              <a:ext uri="{FF2B5EF4-FFF2-40B4-BE49-F238E27FC236}">
                <a16:creationId xmlns:a16="http://schemas.microsoft.com/office/drawing/2014/main" id="{4DAB8100-9B6F-4654-BDA7-F2BD1770DA01}"/>
              </a:ext>
            </a:extLst>
          </p:cNvPr>
          <p:cNvSpPr>
            <a:spLocks/>
          </p:cNvSpPr>
          <p:nvPr/>
        </p:nvSpPr>
        <p:spPr bwMode="auto">
          <a:xfrm>
            <a:off x="7373938" y="1143001"/>
            <a:ext cx="1693862" cy="2733675"/>
          </a:xfrm>
          <a:custGeom>
            <a:avLst/>
            <a:gdLst>
              <a:gd name="T0" fmla="*/ 2147483646 w 1115"/>
              <a:gd name="T1" fmla="*/ 0 h 1782"/>
              <a:gd name="T2" fmla="*/ 2147483646 w 1115"/>
              <a:gd name="T3" fmla="*/ 2147483646 h 1782"/>
              <a:gd name="T4" fmla="*/ 2147483646 w 1115"/>
              <a:gd name="T5" fmla="*/ 2147483646 h 1782"/>
              <a:gd name="T6" fmla="*/ 2147483646 w 1115"/>
              <a:gd name="T7" fmla="*/ 2147483646 h 1782"/>
              <a:gd name="T8" fmla="*/ 2147483646 w 1115"/>
              <a:gd name="T9" fmla="*/ 2147483646 h 1782"/>
              <a:gd name="T10" fmla="*/ 2147483646 w 1115"/>
              <a:gd name="T11" fmla="*/ 2147483646 h 1782"/>
              <a:gd name="T12" fmla="*/ 2147483646 w 1115"/>
              <a:gd name="T13" fmla="*/ 2147483646 h 1782"/>
              <a:gd name="T14" fmla="*/ 2147483646 w 1115"/>
              <a:gd name="T15" fmla="*/ 2147483646 h 1782"/>
              <a:gd name="T16" fmla="*/ 2147483646 w 1115"/>
              <a:gd name="T17" fmla="*/ 2147483646 h 1782"/>
              <a:gd name="T18" fmla="*/ 2147483646 w 1115"/>
              <a:gd name="T19" fmla="*/ 2147483646 h 1782"/>
              <a:gd name="T20" fmla="*/ 2147483646 w 1115"/>
              <a:gd name="T21" fmla="*/ 2147483646 h 1782"/>
              <a:gd name="T22" fmla="*/ 2147483646 w 1115"/>
              <a:gd name="T23" fmla="*/ 2147483646 h 1782"/>
              <a:gd name="T24" fmla="*/ 2147483646 w 1115"/>
              <a:gd name="T25" fmla="*/ 2147483646 h 1782"/>
              <a:gd name="T26" fmla="*/ 2147483646 w 1115"/>
              <a:gd name="T27" fmla="*/ 2147483646 h 1782"/>
              <a:gd name="T28" fmla="*/ 2147483646 w 1115"/>
              <a:gd name="T29" fmla="*/ 2147483646 h 1782"/>
              <a:gd name="T30" fmla="*/ 2147483646 w 1115"/>
              <a:gd name="T31" fmla="*/ 2147483646 h 1782"/>
              <a:gd name="T32" fmla="*/ 2147483646 w 1115"/>
              <a:gd name="T33" fmla="*/ 2147483646 h 1782"/>
              <a:gd name="T34" fmla="*/ 2147483646 w 1115"/>
              <a:gd name="T35" fmla="*/ 2147483646 h 1782"/>
              <a:gd name="T36" fmla="*/ 2147483646 w 1115"/>
              <a:gd name="T37" fmla="*/ 2147483646 h 1782"/>
              <a:gd name="T38" fmla="*/ 2147483646 w 1115"/>
              <a:gd name="T39" fmla="*/ 2147483646 h 1782"/>
              <a:gd name="T40" fmla="*/ 2147483646 w 1115"/>
              <a:gd name="T41" fmla="*/ 2147483646 h 1782"/>
              <a:gd name="T42" fmla="*/ 2147483646 w 1115"/>
              <a:gd name="T43" fmla="*/ 2147483646 h 1782"/>
              <a:gd name="T44" fmla="*/ 2147483646 w 1115"/>
              <a:gd name="T45" fmla="*/ 2147483646 h 1782"/>
              <a:gd name="T46" fmla="*/ 2147483646 w 1115"/>
              <a:gd name="T47" fmla="*/ 2147483646 h 17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15"/>
              <a:gd name="T73" fmla="*/ 0 h 1782"/>
              <a:gd name="T74" fmla="*/ 1115 w 1115"/>
              <a:gd name="T75" fmla="*/ 1782 h 178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15" h="1782">
                <a:moveTo>
                  <a:pt x="1110" y="0"/>
                </a:moveTo>
                <a:cubicBezTo>
                  <a:pt x="1106" y="28"/>
                  <a:pt x="1115" y="62"/>
                  <a:pt x="1098" y="84"/>
                </a:cubicBezTo>
                <a:cubicBezTo>
                  <a:pt x="1082" y="104"/>
                  <a:pt x="1026" y="108"/>
                  <a:pt x="1026" y="108"/>
                </a:cubicBezTo>
                <a:cubicBezTo>
                  <a:pt x="1009" y="195"/>
                  <a:pt x="1010" y="172"/>
                  <a:pt x="930" y="192"/>
                </a:cubicBezTo>
                <a:cubicBezTo>
                  <a:pt x="902" y="276"/>
                  <a:pt x="944" y="186"/>
                  <a:pt x="810" y="240"/>
                </a:cubicBezTo>
                <a:cubicBezTo>
                  <a:pt x="798" y="245"/>
                  <a:pt x="804" y="265"/>
                  <a:pt x="798" y="276"/>
                </a:cubicBezTo>
                <a:cubicBezTo>
                  <a:pt x="792" y="289"/>
                  <a:pt x="782" y="300"/>
                  <a:pt x="774" y="312"/>
                </a:cubicBezTo>
                <a:cubicBezTo>
                  <a:pt x="770" y="328"/>
                  <a:pt x="770" y="346"/>
                  <a:pt x="762" y="360"/>
                </a:cubicBezTo>
                <a:cubicBezTo>
                  <a:pt x="690" y="486"/>
                  <a:pt x="751" y="320"/>
                  <a:pt x="714" y="432"/>
                </a:cubicBezTo>
                <a:cubicBezTo>
                  <a:pt x="706" y="525"/>
                  <a:pt x="726" y="576"/>
                  <a:pt x="654" y="624"/>
                </a:cubicBezTo>
                <a:cubicBezTo>
                  <a:pt x="624" y="774"/>
                  <a:pt x="678" y="602"/>
                  <a:pt x="570" y="696"/>
                </a:cubicBezTo>
                <a:cubicBezTo>
                  <a:pt x="551" y="713"/>
                  <a:pt x="554" y="744"/>
                  <a:pt x="546" y="768"/>
                </a:cubicBezTo>
                <a:cubicBezTo>
                  <a:pt x="530" y="817"/>
                  <a:pt x="513" y="823"/>
                  <a:pt x="462" y="840"/>
                </a:cubicBezTo>
                <a:cubicBezTo>
                  <a:pt x="456" y="863"/>
                  <a:pt x="451" y="909"/>
                  <a:pt x="426" y="924"/>
                </a:cubicBezTo>
                <a:cubicBezTo>
                  <a:pt x="405" y="937"/>
                  <a:pt x="354" y="948"/>
                  <a:pt x="354" y="948"/>
                </a:cubicBezTo>
                <a:cubicBezTo>
                  <a:pt x="298" y="1032"/>
                  <a:pt x="330" y="1004"/>
                  <a:pt x="270" y="1044"/>
                </a:cubicBezTo>
                <a:cubicBezTo>
                  <a:pt x="266" y="1064"/>
                  <a:pt x="263" y="1084"/>
                  <a:pt x="258" y="1104"/>
                </a:cubicBezTo>
                <a:cubicBezTo>
                  <a:pt x="251" y="1128"/>
                  <a:pt x="234" y="1176"/>
                  <a:pt x="234" y="1176"/>
                </a:cubicBezTo>
                <a:cubicBezTo>
                  <a:pt x="225" y="1289"/>
                  <a:pt x="243" y="1323"/>
                  <a:pt x="174" y="1392"/>
                </a:cubicBezTo>
                <a:cubicBezTo>
                  <a:pt x="170" y="1405"/>
                  <a:pt x="134" y="1538"/>
                  <a:pt x="126" y="1548"/>
                </a:cubicBezTo>
                <a:cubicBezTo>
                  <a:pt x="76" y="1608"/>
                  <a:pt x="82" y="1556"/>
                  <a:pt x="54" y="1620"/>
                </a:cubicBezTo>
                <a:cubicBezTo>
                  <a:pt x="31" y="1671"/>
                  <a:pt x="32" y="1691"/>
                  <a:pt x="18" y="1740"/>
                </a:cubicBezTo>
                <a:cubicBezTo>
                  <a:pt x="15" y="1752"/>
                  <a:pt x="15" y="1767"/>
                  <a:pt x="6" y="1776"/>
                </a:cubicBezTo>
                <a:cubicBezTo>
                  <a:pt x="0" y="1782"/>
                  <a:pt x="6" y="1760"/>
                  <a:pt x="6" y="175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>
            <a:extLst>
              <a:ext uri="{FF2B5EF4-FFF2-40B4-BE49-F238E27FC236}">
                <a16:creationId xmlns:a16="http://schemas.microsoft.com/office/drawing/2014/main" id="{75F91460-3460-407D-8B83-CF7B78C0A0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7772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NI-Cooper" pitchFamily="2" charset="0"/>
              </a:rPr>
              <a:t> I. PHAÂN HOÙA LAÕNH THOÅ NOÂNG NGHIEÄP   </a:t>
            </a:r>
          </a:p>
        </p:txBody>
      </p:sp>
      <p:sp>
        <p:nvSpPr>
          <p:cNvPr id="31772" name="Rectangle 28">
            <a:extLst>
              <a:ext uri="{FF2B5EF4-FFF2-40B4-BE49-F238E27FC236}">
                <a16:creationId xmlns:a16="http://schemas.microsoft.com/office/drawing/2014/main" id="{0BF81980-E1DB-48E0-85DE-4B509027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5883276"/>
            <a:ext cx="22875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VNI-Aptima" pitchFamily="2" charset="0"/>
            </a:endParaRP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D280A1CB-FB4C-4082-852A-9DF02258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416176"/>
            <a:ext cx="18145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VNI-Aptima" pitchFamily="2" charset="0"/>
            </a:endParaRPr>
          </a:p>
        </p:txBody>
      </p:sp>
      <p:sp>
        <p:nvSpPr>
          <p:cNvPr id="31839" name="AutoShape 9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9E6BCB4-01D0-4527-954D-CBCC77E8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048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F546ED-EAB1-412E-8915-BCBD61A2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940904"/>
            <a:ext cx="9894127" cy="53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8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2">
            <a:extLst>
              <a:ext uri="{FF2B5EF4-FFF2-40B4-BE49-F238E27FC236}">
                <a16:creationId xmlns:a16="http://schemas.microsoft.com/office/drawing/2014/main" id="{E33DFC27-44D4-4666-8ED8-8CE34FEA4F7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8600"/>
            <a:ext cx="8534400" cy="6358980"/>
            <a:chOff x="288" y="624"/>
            <a:chExt cx="5328" cy="3829"/>
          </a:xfrm>
        </p:grpSpPr>
        <p:pic>
          <p:nvPicPr>
            <p:cNvPr id="17420" name="Picture 24" descr="HK dia hinh">
              <a:extLst>
                <a:ext uri="{FF2B5EF4-FFF2-40B4-BE49-F238E27FC236}">
                  <a16:creationId xmlns:a16="http://schemas.microsoft.com/office/drawing/2014/main" id="{BE6F2998-D4C6-423A-8255-E5F6F6EF4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24"/>
              <a:ext cx="5328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Freeform 25">
              <a:extLst>
                <a:ext uri="{FF2B5EF4-FFF2-40B4-BE49-F238E27FC236}">
                  <a16:creationId xmlns:a16="http://schemas.microsoft.com/office/drawing/2014/main" id="{4EA60A73-7575-4123-BAC6-989B3330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200"/>
              <a:ext cx="1104" cy="1824"/>
            </a:xfrm>
            <a:custGeom>
              <a:avLst/>
              <a:gdLst>
                <a:gd name="T0" fmla="*/ 1025 w 1115"/>
                <a:gd name="T1" fmla="*/ 0 h 1782"/>
                <a:gd name="T2" fmla="*/ 1014 w 1115"/>
                <a:gd name="T3" fmla="*/ 100 h 1782"/>
                <a:gd name="T4" fmla="*/ 947 w 1115"/>
                <a:gd name="T5" fmla="*/ 132 h 1782"/>
                <a:gd name="T6" fmla="*/ 858 w 1115"/>
                <a:gd name="T7" fmla="*/ 232 h 1782"/>
                <a:gd name="T8" fmla="*/ 747 w 1115"/>
                <a:gd name="T9" fmla="*/ 290 h 1782"/>
                <a:gd name="T10" fmla="*/ 737 w 1115"/>
                <a:gd name="T11" fmla="*/ 333 h 1782"/>
                <a:gd name="T12" fmla="*/ 716 w 1115"/>
                <a:gd name="T13" fmla="*/ 376 h 1782"/>
                <a:gd name="T14" fmla="*/ 705 w 1115"/>
                <a:gd name="T15" fmla="*/ 434 h 1782"/>
                <a:gd name="T16" fmla="*/ 658 w 1115"/>
                <a:gd name="T17" fmla="*/ 520 h 1782"/>
                <a:gd name="T18" fmla="*/ 606 w 1115"/>
                <a:gd name="T19" fmla="*/ 752 h 1782"/>
                <a:gd name="T20" fmla="*/ 527 w 1115"/>
                <a:gd name="T21" fmla="*/ 838 h 1782"/>
                <a:gd name="T22" fmla="*/ 506 w 1115"/>
                <a:gd name="T23" fmla="*/ 925 h 1782"/>
                <a:gd name="T24" fmla="*/ 428 w 1115"/>
                <a:gd name="T25" fmla="*/ 1012 h 1782"/>
                <a:gd name="T26" fmla="*/ 394 w 1115"/>
                <a:gd name="T27" fmla="*/ 1113 h 1782"/>
                <a:gd name="T28" fmla="*/ 330 w 1115"/>
                <a:gd name="T29" fmla="*/ 1142 h 1782"/>
                <a:gd name="T30" fmla="*/ 248 w 1115"/>
                <a:gd name="T31" fmla="*/ 1258 h 1782"/>
                <a:gd name="T32" fmla="*/ 240 w 1115"/>
                <a:gd name="T33" fmla="*/ 1331 h 1782"/>
                <a:gd name="T34" fmla="*/ 218 w 1115"/>
                <a:gd name="T35" fmla="*/ 1417 h 1782"/>
                <a:gd name="T36" fmla="*/ 158 w 1115"/>
                <a:gd name="T37" fmla="*/ 1678 h 1782"/>
                <a:gd name="T38" fmla="*/ 118 w 1115"/>
                <a:gd name="T39" fmla="*/ 1864 h 1782"/>
                <a:gd name="T40" fmla="*/ 50 w 1115"/>
                <a:gd name="T41" fmla="*/ 1952 h 1782"/>
                <a:gd name="T42" fmla="*/ 18 w 1115"/>
                <a:gd name="T43" fmla="*/ 2096 h 1782"/>
                <a:gd name="T44" fmla="*/ 6 w 1115"/>
                <a:gd name="T45" fmla="*/ 2140 h 1782"/>
                <a:gd name="T46" fmla="*/ 6 w 1115"/>
                <a:gd name="T47" fmla="*/ 2109 h 17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15"/>
                <a:gd name="T73" fmla="*/ 0 h 1782"/>
                <a:gd name="T74" fmla="*/ 1115 w 1115"/>
                <a:gd name="T75" fmla="*/ 1782 h 17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15" h="1782">
                  <a:moveTo>
                    <a:pt x="1110" y="0"/>
                  </a:moveTo>
                  <a:cubicBezTo>
                    <a:pt x="1106" y="28"/>
                    <a:pt x="1115" y="62"/>
                    <a:pt x="1098" y="84"/>
                  </a:cubicBezTo>
                  <a:cubicBezTo>
                    <a:pt x="1082" y="104"/>
                    <a:pt x="1026" y="108"/>
                    <a:pt x="1026" y="108"/>
                  </a:cubicBezTo>
                  <a:cubicBezTo>
                    <a:pt x="1009" y="195"/>
                    <a:pt x="1010" y="172"/>
                    <a:pt x="930" y="192"/>
                  </a:cubicBezTo>
                  <a:cubicBezTo>
                    <a:pt x="902" y="276"/>
                    <a:pt x="944" y="186"/>
                    <a:pt x="810" y="240"/>
                  </a:cubicBezTo>
                  <a:cubicBezTo>
                    <a:pt x="798" y="245"/>
                    <a:pt x="804" y="265"/>
                    <a:pt x="798" y="276"/>
                  </a:cubicBezTo>
                  <a:cubicBezTo>
                    <a:pt x="792" y="289"/>
                    <a:pt x="782" y="300"/>
                    <a:pt x="774" y="312"/>
                  </a:cubicBezTo>
                  <a:cubicBezTo>
                    <a:pt x="770" y="328"/>
                    <a:pt x="770" y="346"/>
                    <a:pt x="762" y="360"/>
                  </a:cubicBezTo>
                  <a:cubicBezTo>
                    <a:pt x="690" y="486"/>
                    <a:pt x="751" y="320"/>
                    <a:pt x="714" y="432"/>
                  </a:cubicBezTo>
                  <a:cubicBezTo>
                    <a:pt x="706" y="525"/>
                    <a:pt x="726" y="576"/>
                    <a:pt x="654" y="624"/>
                  </a:cubicBezTo>
                  <a:cubicBezTo>
                    <a:pt x="624" y="774"/>
                    <a:pt x="678" y="602"/>
                    <a:pt x="570" y="696"/>
                  </a:cubicBezTo>
                  <a:cubicBezTo>
                    <a:pt x="551" y="713"/>
                    <a:pt x="554" y="744"/>
                    <a:pt x="546" y="768"/>
                  </a:cubicBezTo>
                  <a:cubicBezTo>
                    <a:pt x="530" y="817"/>
                    <a:pt x="513" y="823"/>
                    <a:pt x="462" y="840"/>
                  </a:cubicBezTo>
                  <a:cubicBezTo>
                    <a:pt x="456" y="863"/>
                    <a:pt x="451" y="909"/>
                    <a:pt x="426" y="924"/>
                  </a:cubicBezTo>
                  <a:cubicBezTo>
                    <a:pt x="405" y="937"/>
                    <a:pt x="354" y="948"/>
                    <a:pt x="354" y="948"/>
                  </a:cubicBezTo>
                  <a:cubicBezTo>
                    <a:pt x="298" y="1032"/>
                    <a:pt x="330" y="1004"/>
                    <a:pt x="270" y="1044"/>
                  </a:cubicBezTo>
                  <a:cubicBezTo>
                    <a:pt x="266" y="1064"/>
                    <a:pt x="263" y="1084"/>
                    <a:pt x="258" y="1104"/>
                  </a:cubicBezTo>
                  <a:cubicBezTo>
                    <a:pt x="251" y="1128"/>
                    <a:pt x="234" y="1176"/>
                    <a:pt x="234" y="1176"/>
                  </a:cubicBezTo>
                  <a:cubicBezTo>
                    <a:pt x="225" y="1289"/>
                    <a:pt x="243" y="1323"/>
                    <a:pt x="174" y="1392"/>
                  </a:cubicBezTo>
                  <a:cubicBezTo>
                    <a:pt x="170" y="1405"/>
                    <a:pt x="134" y="1538"/>
                    <a:pt x="126" y="1548"/>
                  </a:cubicBezTo>
                  <a:cubicBezTo>
                    <a:pt x="76" y="1608"/>
                    <a:pt x="82" y="1556"/>
                    <a:pt x="54" y="1620"/>
                  </a:cubicBezTo>
                  <a:cubicBezTo>
                    <a:pt x="31" y="1671"/>
                    <a:pt x="32" y="1691"/>
                    <a:pt x="18" y="1740"/>
                  </a:cubicBezTo>
                  <a:cubicBezTo>
                    <a:pt x="15" y="1752"/>
                    <a:pt x="15" y="1767"/>
                    <a:pt x="6" y="1776"/>
                  </a:cubicBezTo>
                  <a:cubicBezTo>
                    <a:pt x="0" y="1782"/>
                    <a:pt x="6" y="1760"/>
                    <a:pt x="6" y="17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2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2DF971C-59C4-4357-8F3C-6BF3238F1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40"/>
              <a:ext cx="672" cy="192"/>
            </a:xfrm>
            <a:prstGeom prst="actionButtonBlank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99" name="Text Box 27">
              <a:extLst>
                <a:ext uri="{FF2B5EF4-FFF2-40B4-BE49-F238E27FC236}">
                  <a16:creationId xmlns:a16="http://schemas.microsoft.com/office/drawing/2014/main" id="{D28F16EE-3E1C-4DFF-B362-98180D2C5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87096">
              <a:off x="3813" y="1894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MIỀN ĐÔNG</a:t>
              </a:r>
            </a:p>
          </p:txBody>
        </p:sp>
        <p:sp>
          <p:nvSpPr>
            <p:cNvPr id="17424" name="Freeform 28">
              <a:extLst>
                <a:ext uri="{FF2B5EF4-FFF2-40B4-BE49-F238E27FC236}">
                  <a16:creationId xmlns:a16="http://schemas.microsoft.com/office/drawing/2014/main" id="{B3D2ECE6-90F9-49CA-837F-176FD29DF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912"/>
              <a:ext cx="444" cy="2243"/>
            </a:xfrm>
            <a:custGeom>
              <a:avLst/>
              <a:gdLst>
                <a:gd name="T0" fmla="*/ 0 w 444"/>
                <a:gd name="T1" fmla="*/ 2231 h 2243"/>
                <a:gd name="T2" fmla="*/ 36 w 444"/>
                <a:gd name="T3" fmla="*/ 2219 h 2243"/>
                <a:gd name="T4" fmla="*/ 108 w 444"/>
                <a:gd name="T5" fmla="*/ 2243 h 2243"/>
                <a:gd name="T6" fmla="*/ 204 w 444"/>
                <a:gd name="T7" fmla="*/ 2231 h 2243"/>
                <a:gd name="T8" fmla="*/ 276 w 444"/>
                <a:gd name="T9" fmla="*/ 2207 h 2243"/>
                <a:gd name="T10" fmla="*/ 192 w 444"/>
                <a:gd name="T11" fmla="*/ 2135 h 2243"/>
                <a:gd name="T12" fmla="*/ 204 w 444"/>
                <a:gd name="T13" fmla="*/ 2051 h 2243"/>
                <a:gd name="T14" fmla="*/ 180 w 444"/>
                <a:gd name="T15" fmla="*/ 2015 h 2243"/>
                <a:gd name="T16" fmla="*/ 216 w 444"/>
                <a:gd name="T17" fmla="*/ 1979 h 2243"/>
                <a:gd name="T18" fmla="*/ 228 w 444"/>
                <a:gd name="T19" fmla="*/ 1943 h 2243"/>
                <a:gd name="T20" fmla="*/ 180 w 444"/>
                <a:gd name="T21" fmla="*/ 1871 h 2243"/>
                <a:gd name="T22" fmla="*/ 156 w 444"/>
                <a:gd name="T23" fmla="*/ 1727 h 2243"/>
                <a:gd name="T24" fmla="*/ 276 w 444"/>
                <a:gd name="T25" fmla="*/ 1571 h 2243"/>
                <a:gd name="T26" fmla="*/ 204 w 444"/>
                <a:gd name="T27" fmla="*/ 1415 h 2243"/>
                <a:gd name="T28" fmla="*/ 264 w 444"/>
                <a:gd name="T29" fmla="*/ 1403 h 2243"/>
                <a:gd name="T30" fmla="*/ 228 w 444"/>
                <a:gd name="T31" fmla="*/ 1415 h 2243"/>
                <a:gd name="T32" fmla="*/ 300 w 444"/>
                <a:gd name="T33" fmla="*/ 1271 h 2243"/>
                <a:gd name="T34" fmla="*/ 360 w 444"/>
                <a:gd name="T35" fmla="*/ 1091 h 2243"/>
                <a:gd name="T36" fmla="*/ 420 w 444"/>
                <a:gd name="T37" fmla="*/ 959 h 2243"/>
                <a:gd name="T38" fmla="*/ 420 w 444"/>
                <a:gd name="T39" fmla="*/ 791 h 2243"/>
                <a:gd name="T40" fmla="*/ 384 w 444"/>
                <a:gd name="T41" fmla="*/ 755 h 2243"/>
                <a:gd name="T42" fmla="*/ 324 w 444"/>
                <a:gd name="T43" fmla="*/ 707 h 2243"/>
                <a:gd name="T44" fmla="*/ 348 w 444"/>
                <a:gd name="T45" fmla="*/ 419 h 2243"/>
                <a:gd name="T46" fmla="*/ 336 w 444"/>
                <a:gd name="T47" fmla="*/ 371 h 2243"/>
                <a:gd name="T48" fmla="*/ 300 w 444"/>
                <a:gd name="T49" fmla="*/ 335 h 2243"/>
                <a:gd name="T50" fmla="*/ 276 w 444"/>
                <a:gd name="T51" fmla="*/ 299 h 2243"/>
                <a:gd name="T52" fmla="*/ 204 w 444"/>
                <a:gd name="T53" fmla="*/ 251 h 2243"/>
                <a:gd name="T54" fmla="*/ 132 w 444"/>
                <a:gd name="T55" fmla="*/ 155 h 2243"/>
                <a:gd name="T56" fmla="*/ 84 w 444"/>
                <a:gd name="T57" fmla="*/ 83 h 2243"/>
                <a:gd name="T58" fmla="*/ 60 w 444"/>
                <a:gd name="T59" fmla="*/ 35 h 22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4"/>
                <a:gd name="T91" fmla="*/ 0 h 2243"/>
                <a:gd name="T92" fmla="*/ 444 w 444"/>
                <a:gd name="T93" fmla="*/ 2243 h 22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4" h="2243">
                  <a:moveTo>
                    <a:pt x="0" y="2231"/>
                  </a:moveTo>
                  <a:cubicBezTo>
                    <a:pt x="12" y="2227"/>
                    <a:pt x="23" y="2218"/>
                    <a:pt x="36" y="2219"/>
                  </a:cubicBezTo>
                  <a:cubicBezTo>
                    <a:pt x="61" y="2222"/>
                    <a:pt x="108" y="2243"/>
                    <a:pt x="108" y="2243"/>
                  </a:cubicBezTo>
                  <a:cubicBezTo>
                    <a:pt x="140" y="2239"/>
                    <a:pt x="172" y="2238"/>
                    <a:pt x="204" y="2231"/>
                  </a:cubicBezTo>
                  <a:cubicBezTo>
                    <a:pt x="229" y="2226"/>
                    <a:pt x="276" y="2207"/>
                    <a:pt x="276" y="2207"/>
                  </a:cubicBezTo>
                  <a:cubicBezTo>
                    <a:pt x="257" y="2149"/>
                    <a:pt x="243" y="2169"/>
                    <a:pt x="192" y="2135"/>
                  </a:cubicBezTo>
                  <a:cubicBezTo>
                    <a:pt x="247" y="2052"/>
                    <a:pt x="267" y="2072"/>
                    <a:pt x="204" y="2051"/>
                  </a:cubicBezTo>
                  <a:cubicBezTo>
                    <a:pt x="196" y="2039"/>
                    <a:pt x="178" y="2029"/>
                    <a:pt x="180" y="2015"/>
                  </a:cubicBezTo>
                  <a:cubicBezTo>
                    <a:pt x="183" y="1998"/>
                    <a:pt x="207" y="1993"/>
                    <a:pt x="216" y="1979"/>
                  </a:cubicBezTo>
                  <a:cubicBezTo>
                    <a:pt x="223" y="1968"/>
                    <a:pt x="224" y="1955"/>
                    <a:pt x="228" y="1943"/>
                  </a:cubicBezTo>
                  <a:cubicBezTo>
                    <a:pt x="212" y="1919"/>
                    <a:pt x="183" y="1900"/>
                    <a:pt x="180" y="1871"/>
                  </a:cubicBezTo>
                  <a:cubicBezTo>
                    <a:pt x="167" y="1750"/>
                    <a:pt x="179" y="1797"/>
                    <a:pt x="156" y="1727"/>
                  </a:cubicBezTo>
                  <a:cubicBezTo>
                    <a:pt x="171" y="1561"/>
                    <a:pt x="138" y="1594"/>
                    <a:pt x="276" y="1571"/>
                  </a:cubicBezTo>
                  <a:cubicBezTo>
                    <a:pt x="262" y="1516"/>
                    <a:pt x="236" y="1462"/>
                    <a:pt x="204" y="1415"/>
                  </a:cubicBezTo>
                  <a:cubicBezTo>
                    <a:pt x="204" y="1415"/>
                    <a:pt x="244" y="1403"/>
                    <a:pt x="264" y="1403"/>
                  </a:cubicBezTo>
                  <a:cubicBezTo>
                    <a:pt x="277" y="1403"/>
                    <a:pt x="240" y="1411"/>
                    <a:pt x="228" y="1415"/>
                  </a:cubicBezTo>
                  <a:cubicBezTo>
                    <a:pt x="255" y="1374"/>
                    <a:pt x="289" y="1319"/>
                    <a:pt x="300" y="1271"/>
                  </a:cubicBezTo>
                  <a:cubicBezTo>
                    <a:pt x="317" y="1192"/>
                    <a:pt x="290" y="1138"/>
                    <a:pt x="360" y="1091"/>
                  </a:cubicBezTo>
                  <a:cubicBezTo>
                    <a:pt x="382" y="1024"/>
                    <a:pt x="356" y="1002"/>
                    <a:pt x="420" y="959"/>
                  </a:cubicBezTo>
                  <a:cubicBezTo>
                    <a:pt x="427" y="906"/>
                    <a:pt x="444" y="844"/>
                    <a:pt x="420" y="791"/>
                  </a:cubicBezTo>
                  <a:cubicBezTo>
                    <a:pt x="413" y="775"/>
                    <a:pt x="395" y="768"/>
                    <a:pt x="384" y="755"/>
                  </a:cubicBezTo>
                  <a:cubicBezTo>
                    <a:pt x="342" y="705"/>
                    <a:pt x="383" y="727"/>
                    <a:pt x="324" y="707"/>
                  </a:cubicBezTo>
                  <a:cubicBezTo>
                    <a:pt x="432" y="635"/>
                    <a:pt x="369" y="692"/>
                    <a:pt x="348" y="419"/>
                  </a:cubicBezTo>
                  <a:cubicBezTo>
                    <a:pt x="347" y="403"/>
                    <a:pt x="344" y="385"/>
                    <a:pt x="336" y="371"/>
                  </a:cubicBezTo>
                  <a:cubicBezTo>
                    <a:pt x="328" y="356"/>
                    <a:pt x="311" y="348"/>
                    <a:pt x="300" y="335"/>
                  </a:cubicBezTo>
                  <a:cubicBezTo>
                    <a:pt x="291" y="324"/>
                    <a:pt x="287" y="308"/>
                    <a:pt x="276" y="299"/>
                  </a:cubicBezTo>
                  <a:cubicBezTo>
                    <a:pt x="254" y="280"/>
                    <a:pt x="204" y="251"/>
                    <a:pt x="204" y="251"/>
                  </a:cubicBezTo>
                  <a:cubicBezTo>
                    <a:pt x="188" y="203"/>
                    <a:pt x="174" y="183"/>
                    <a:pt x="132" y="155"/>
                  </a:cubicBezTo>
                  <a:cubicBezTo>
                    <a:pt x="103" y="69"/>
                    <a:pt x="144" y="173"/>
                    <a:pt x="84" y="83"/>
                  </a:cubicBezTo>
                  <a:cubicBezTo>
                    <a:pt x="29" y="0"/>
                    <a:pt x="99" y="74"/>
                    <a:pt x="60" y="35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01" name="Text Box 29">
              <a:extLst>
                <a:ext uri="{FF2B5EF4-FFF2-40B4-BE49-F238E27FC236}">
                  <a16:creationId xmlns:a16="http://schemas.microsoft.com/office/drawing/2014/main" id="{6A9B9670-182D-4F14-98AA-DC531170E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536"/>
              <a:ext cx="125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 TÂY </a:t>
              </a:r>
            </a:p>
          </p:txBody>
        </p:sp>
        <p:sp>
          <p:nvSpPr>
            <p:cNvPr id="54302" name="Text Box 30">
              <a:extLst>
                <a:ext uri="{FF2B5EF4-FFF2-40B4-BE49-F238E27FC236}">
                  <a16:creationId xmlns:a16="http://schemas.microsoft.com/office/drawing/2014/main" id="{33236A34-5FE0-4920-8788-8AD8D4310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737"/>
              <a:ext cx="144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 TÂM</a:t>
              </a:r>
              <a:r>
                <a:rPr 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427" name="Text Box 31">
              <a:extLst>
                <a:ext uri="{FF2B5EF4-FFF2-40B4-BE49-F238E27FC236}">
                  <a16:creationId xmlns:a16="http://schemas.microsoft.com/office/drawing/2014/main" id="{8FB5AC1A-1F11-41E5-9396-6A5A5089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" y="4175"/>
              <a:ext cx="349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 HÌNH VÀ KHOÁNG SẢN HOA KÌ </a:t>
              </a:r>
            </a:p>
          </p:txBody>
        </p:sp>
      </p:grpSp>
      <p:sp>
        <p:nvSpPr>
          <p:cNvPr id="17412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729D22A-CC88-4946-B283-F4B3E95DA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-3886200"/>
            <a:ext cx="8534400" cy="4038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39">
            <a:extLst>
              <a:ext uri="{FF2B5EF4-FFF2-40B4-BE49-F238E27FC236}">
                <a16:creationId xmlns:a16="http://schemas.microsoft.com/office/drawing/2014/main" id="{CEDB6DA3-86B2-48F8-97BF-2E7D2E8E2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00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Baéc TT</a:t>
            </a:r>
          </a:p>
        </p:txBody>
      </p:sp>
      <p:sp>
        <p:nvSpPr>
          <p:cNvPr id="17418" name="Text Box 40">
            <a:extLst>
              <a:ext uri="{FF2B5EF4-FFF2-40B4-BE49-F238E27FC236}">
                <a16:creationId xmlns:a16="http://schemas.microsoft.com/office/drawing/2014/main" id="{B99431D7-C82F-457E-90C4-31804B7D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TT</a:t>
            </a:r>
          </a:p>
        </p:txBody>
      </p:sp>
      <p:sp>
        <p:nvSpPr>
          <p:cNvPr id="17419" name="Text Box 41">
            <a:extLst>
              <a:ext uri="{FF2B5EF4-FFF2-40B4-BE49-F238E27FC236}">
                <a16:creationId xmlns:a16="http://schemas.microsoft.com/office/drawing/2014/main" id="{0FBE0CE3-5D13-476F-85F2-E6F3A817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TT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>
            <a:extLst>
              <a:ext uri="{FF2B5EF4-FFF2-40B4-BE49-F238E27FC236}">
                <a16:creationId xmlns:a16="http://schemas.microsoft.com/office/drawing/2014/main" id="{6ADC6639-30AC-4706-9B91-2A0005E52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218A-94DF-47B0-97C2-AD22F162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C9D3-5674-476B-9DA5-94165504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oa ky cong nghiep">
            <a:extLst>
              <a:ext uri="{FF2B5EF4-FFF2-40B4-BE49-F238E27FC236}">
                <a16:creationId xmlns:a16="http://schemas.microsoft.com/office/drawing/2014/main" id="{24BE6827-334F-4D6E-B382-20959BB2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>
            <a:extLst>
              <a:ext uri="{FF2B5EF4-FFF2-40B4-BE49-F238E27FC236}">
                <a16:creationId xmlns:a16="http://schemas.microsoft.com/office/drawing/2014/main" id="{A32257A2-95D9-4542-8D91-69DBB58F0BE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28600"/>
            <a:ext cx="8458200" cy="6019800"/>
            <a:chOff x="240" y="192"/>
            <a:chExt cx="5328" cy="3792"/>
          </a:xfrm>
        </p:grpSpPr>
        <p:pic>
          <p:nvPicPr>
            <p:cNvPr id="20502" name="Picture 29" descr="HK dia hinh">
              <a:extLst>
                <a:ext uri="{FF2B5EF4-FFF2-40B4-BE49-F238E27FC236}">
                  <a16:creationId xmlns:a16="http://schemas.microsoft.com/office/drawing/2014/main" id="{95146080-6858-40E3-854D-A766F8079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532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4" name="Text Box 30">
              <a:extLst>
                <a:ext uri="{FF2B5EF4-FFF2-40B4-BE49-F238E27FC236}">
                  <a16:creationId xmlns:a16="http://schemas.microsoft.com/office/drawing/2014/main" id="{9B7D4CE0-117F-405F-99E6-163BE8FB9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29308">
              <a:off x="2969" y="1440"/>
              <a:ext cx="2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VUØNG</a:t>
              </a:r>
              <a:r>
                <a:rPr lang="en-US" sz="24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 </a:t>
              </a:r>
              <a:r>
                <a:rPr lang="en-US" sz="24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ÑOÂNG BAÉC</a:t>
              </a:r>
            </a:p>
          </p:txBody>
        </p:sp>
        <p:sp>
          <p:nvSpPr>
            <p:cNvPr id="57375" name="Text Box 31">
              <a:extLst>
                <a:ext uri="{FF2B5EF4-FFF2-40B4-BE49-F238E27FC236}">
                  <a16:creationId xmlns:a16="http://schemas.microsoft.com/office/drawing/2014/main" id="{BCA3E8E8-1542-4CC3-9472-A0E9AE2BF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44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VUØNG PHÍA TAÂY </a:t>
              </a:r>
            </a:p>
          </p:txBody>
        </p:sp>
        <p:sp>
          <p:nvSpPr>
            <p:cNvPr id="57376" name="Text Box 32">
              <a:extLst>
                <a:ext uri="{FF2B5EF4-FFF2-40B4-BE49-F238E27FC236}">
                  <a16:creationId xmlns:a16="http://schemas.microsoft.com/office/drawing/2014/main" id="{394877A6-FBE9-4F33-9118-63C8B6CDD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400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400" b="1">
                  <a:solidFill>
                    <a:srgbClr val="FF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VUØNG PHÍA NAM</a:t>
              </a:r>
              <a:r>
                <a:rPr lang="en-US" sz="24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Bandit" pitchFamily="2" charset="0"/>
                </a:rPr>
                <a:t> </a:t>
              </a:r>
            </a:p>
          </p:txBody>
        </p:sp>
        <p:sp>
          <p:nvSpPr>
            <p:cNvPr id="20506" name="Text Box 33">
              <a:extLst>
                <a:ext uri="{FF2B5EF4-FFF2-40B4-BE49-F238E27FC236}">
                  <a16:creationId xmlns:a16="http://schemas.microsoft.com/office/drawing/2014/main" id="{944CF26B-9E82-49B4-919C-D3C8C8B32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92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latin typeface="VNI-Bandit" pitchFamily="2" charset="0"/>
                </a:rPr>
                <a:t>Ñòa hình vaø khoaùng saûn hoa kì</a:t>
              </a:r>
            </a:p>
          </p:txBody>
        </p:sp>
        <p:sp>
          <p:nvSpPr>
            <p:cNvPr id="20507" name="Freeform 34">
              <a:extLst>
                <a:ext uri="{FF2B5EF4-FFF2-40B4-BE49-F238E27FC236}">
                  <a16:creationId xmlns:a16="http://schemas.microsoft.com/office/drawing/2014/main" id="{E3AEE77F-034A-416B-873F-AB1A2B46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528"/>
              <a:ext cx="216" cy="1488"/>
            </a:xfrm>
            <a:custGeom>
              <a:avLst/>
              <a:gdLst>
                <a:gd name="T0" fmla="*/ 0 w 216"/>
                <a:gd name="T1" fmla="*/ 0 h 1500"/>
                <a:gd name="T2" fmla="*/ 12 w 216"/>
                <a:gd name="T3" fmla="*/ 541 h 1500"/>
                <a:gd name="T4" fmla="*/ 24 w 216"/>
                <a:gd name="T5" fmla="*/ 654 h 1500"/>
                <a:gd name="T6" fmla="*/ 60 w 216"/>
                <a:gd name="T7" fmla="*/ 890 h 1500"/>
                <a:gd name="T8" fmla="*/ 156 w 216"/>
                <a:gd name="T9" fmla="*/ 944 h 1500"/>
                <a:gd name="T10" fmla="*/ 168 w 216"/>
                <a:gd name="T11" fmla="*/ 992 h 1500"/>
                <a:gd name="T12" fmla="*/ 216 w 216"/>
                <a:gd name="T13" fmla="*/ 1056 h 1500"/>
                <a:gd name="T14" fmla="*/ 216 w 216"/>
                <a:gd name="T15" fmla="*/ 140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1500"/>
                <a:gd name="T26" fmla="*/ 216 w 216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1500">
                  <a:moveTo>
                    <a:pt x="0" y="0"/>
                  </a:moveTo>
                  <a:cubicBezTo>
                    <a:pt x="4" y="192"/>
                    <a:pt x="5" y="384"/>
                    <a:pt x="12" y="576"/>
                  </a:cubicBezTo>
                  <a:cubicBezTo>
                    <a:pt x="13" y="616"/>
                    <a:pt x="21" y="656"/>
                    <a:pt x="24" y="696"/>
                  </a:cubicBezTo>
                  <a:cubicBezTo>
                    <a:pt x="30" y="772"/>
                    <a:pt x="27" y="872"/>
                    <a:pt x="60" y="948"/>
                  </a:cubicBezTo>
                  <a:cubicBezTo>
                    <a:pt x="75" y="983"/>
                    <a:pt x="156" y="1008"/>
                    <a:pt x="156" y="1008"/>
                  </a:cubicBezTo>
                  <a:cubicBezTo>
                    <a:pt x="160" y="1024"/>
                    <a:pt x="161" y="1041"/>
                    <a:pt x="168" y="1056"/>
                  </a:cubicBezTo>
                  <a:cubicBezTo>
                    <a:pt x="181" y="1082"/>
                    <a:pt x="216" y="1099"/>
                    <a:pt x="216" y="1128"/>
                  </a:cubicBezTo>
                  <a:cubicBezTo>
                    <a:pt x="216" y="1252"/>
                    <a:pt x="216" y="1376"/>
                    <a:pt x="216" y="150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5">
              <a:extLst>
                <a:ext uri="{FF2B5EF4-FFF2-40B4-BE49-F238E27FC236}">
                  <a16:creationId xmlns:a16="http://schemas.microsoft.com/office/drawing/2014/main" id="{09B2B1C4-514D-4413-BF05-46024A37A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461"/>
              <a:ext cx="3036" cy="1035"/>
            </a:xfrm>
            <a:custGeom>
              <a:avLst/>
              <a:gdLst>
                <a:gd name="T0" fmla="*/ 0 w 3036"/>
                <a:gd name="T1" fmla="*/ 1032 h 1035"/>
                <a:gd name="T2" fmla="*/ 324 w 3036"/>
                <a:gd name="T3" fmla="*/ 1020 h 1035"/>
                <a:gd name="T4" fmla="*/ 336 w 3036"/>
                <a:gd name="T5" fmla="*/ 984 h 1035"/>
                <a:gd name="T6" fmla="*/ 372 w 3036"/>
                <a:gd name="T7" fmla="*/ 972 h 1035"/>
                <a:gd name="T8" fmla="*/ 408 w 3036"/>
                <a:gd name="T9" fmla="*/ 864 h 1035"/>
                <a:gd name="T10" fmla="*/ 2112 w 3036"/>
                <a:gd name="T11" fmla="*/ 552 h 1035"/>
                <a:gd name="T12" fmla="*/ 2364 w 3036"/>
                <a:gd name="T13" fmla="*/ 516 h 1035"/>
                <a:gd name="T14" fmla="*/ 2448 w 3036"/>
                <a:gd name="T15" fmla="*/ 468 h 1035"/>
                <a:gd name="T16" fmla="*/ 2520 w 3036"/>
                <a:gd name="T17" fmla="*/ 420 h 1035"/>
                <a:gd name="T18" fmla="*/ 2664 w 3036"/>
                <a:gd name="T19" fmla="*/ 348 h 1035"/>
                <a:gd name="T20" fmla="*/ 2700 w 3036"/>
                <a:gd name="T21" fmla="*/ 336 h 1035"/>
                <a:gd name="T22" fmla="*/ 2952 w 3036"/>
                <a:gd name="T23" fmla="*/ 324 h 1035"/>
                <a:gd name="T24" fmla="*/ 2964 w 3036"/>
                <a:gd name="T25" fmla="*/ 288 h 1035"/>
                <a:gd name="T26" fmla="*/ 3036 w 3036"/>
                <a:gd name="T27" fmla="*/ 288 h 10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36"/>
                <a:gd name="T43" fmla="*/ 0 h 1035"/>
                <a:gd name="T44" fmla="*/ 3036 w 3036"/>
                <a:gd name="T45" fmla="*/ 1035 h 10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36" h="1035">
                  <a:moveTo>
                    <a:pt x="0" y="1032"/>
                  </a:moveTo>
                  <a:cubicBezTo>
                    <a:pt x="108" y="1028"/>
                    <a:pt x="217" y="1035"/>
                    <a:pt x="324" y="1020"/>
                  </a:cubicBezTo>
                  <a:cubicBezTo>
                    <a:pt x="337" y="1018"/>
                    <a:pt x="327" y="993"/>
                    <a:pt x="336" y="984"/>
                  </a:cubicBezTo>
                  <a:cubicBezTo>
                    <a:pt x="345" y="975"/>
                    <a:pt x="360" y="976"/>
                    <a:pt x="372" y="972"/>
                  </a:cubicBezTo>
                  <a:cubicBezTo>
                    <a:pt x="404" y="924"/>
                    <a:pt x="403" y="936"/>
                    <a:pt x="408" y="864"/>
                  </a:cubicBezTo>
                  <a:cubicBezTo>
                    <a:pt x="464" y="0"/>
                    <a:pt x="201" y="566"/>
                    <a:pt x="2112" y="552"/>
                  </a:cubicBezTo>
                  <a:cubicBezTo>
                    <a:pt x="2195" y="531"/>
                    <a:pt x="2288" y="554"/>
                    <a:pt x="2364" y="516"/>
                  </a:cubicBezTo>
                  <a:cubicBezTo>
                    <a:pt x="2393" y="502"/>
                    <a:pt x="2420" y="485"/>
                    <a:pt x="2448" y="468"/>
                  </a:cubicBezTo>
                  <a:cubicBezTo>
                    <a:pt x="2473" y="453"/>
                    <a:pt x="2520" y="420"/>
                    <a:pt x="2520" y="420"/>
                  </a:cubicBezTo>
                  <a:cubicBezTo>
                    <a:pt x="2563" y="356"/>
                    <a:pt x="2584" y="359"/>
                    <a:pt x="2664" y="348"/>
                  </a:cubicBezTo>
                  <a:cubicBezTo>
                    <a:pt x="2676" y="344"/>
                    <a:pt x="2687" y="337"/>
                    <a:pt x="2700" y="336"/>
                  </a:cubicBezTo>
                  <a:cubicBezTo>
                    <a:pt x="2784" y="329"/>
                    <a:pt x="2869" y="339"/>
                    <a:pt x="2952" y="324"/>
                  </a:cubicBezTo>
                  <a:cubicBezTo>
                    <a:pt x="2964" y="322"/>
                    <a:pt x="2952" y="293"/>
                    <a:pt x="2964" y="288"/>
                  </a:cubicBezTo>
                  <a:cubicBezTo>
                    <a:pt x="2986" y="279"/>
                    <a:pt x="3012" y="288"/>
                    <a:pt x="3036" y="28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AD6E3477-F479-4269-96E7-22B0D54BC95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33400"/>
            <a:ext cx="8382000" cy="6019800"/>
            <a:chOff x="240" y="288"/>
            <a:chExt cx="5280" cy="3792"/>
          </a:xfrm>
        </p:grpSpPr>
        <p:pic>
          <p:nvPicPr>
            <p:cNvPr id="20496" name="Picture 37" descr="HK dan cu">
              <a:extLst>
                <a:ext uri="{FF2B5EF4-FFF2-40B4-BE49-F238E27FC236}">
                  <a16:creationId xmlns:a16="http://schemas.microsoft.com/office/drawing/2014/main" id="{BC267EAC-DFEC-4D51-8196-D0E80436C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5280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Freeform 38">
              <a:extLst>
                <a:ext uri="{FF2B5EF4-FFF2-40B4-BE49-F238E27FC236}">
                  <a16:creationId xmlns:a16="http://schemas.microsoft.com/office/drawing/2014/main" id="{D85DE33B-4BFF-4CE7-8190-3ADF87E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692"/>
              <a:ext cx="3036" cy="1035"/>
            </a:xfrm>
            <a:custGeom>
              <a:avLst/>
              <a:gdLst>
                <a:gd name="T0" fmla="*/ 0 w 3036"/>
                <a:gd name="T1" fmla="*/ 1032 h 1035"/>
                <a:gd name="T2" fmla="*/ 324 w 3036"/>
                <a:gd name="T3" fmla="*/ 1020 h 1035"/>
                <a:gd name="T4" fmla="*/ 336 w 3036"/>
                <a:gd name="T5" fmla="*/ 984 h 1035"/>
                <a:gd name="T6" fmla="*/ 372 w 3036"/>
                <a:gd name="T7" fmla="*/ 972 h 1035"/>
                <a:gd name="T8" fmla="*/ 408 w 3036"/>
                <a:gd name="T9" fmla="*/ 864 h 1035"/>
                <a:gd name="T10" fmla="*/ 2112 w 3036"/>
                <a:gd name="T11" fmla="*/ 552 h 1035"/>
                <a:gd name="T12" fmla="*/ 2364 w 3036"/>
                <a:gd name="T13" fmla="*/ 516 h 1035"/>
                <a:gd name="T14" fmla="*/ 2448 w 3036"/>
                <a:gd name="T15" fmla="*/ 468 h 1035"/>
                <a:gd name="T16" fmla="*/ 2520 w 3036"/>
                <a:gd name="T17" fmla="*/ 420 h 1035"/>
                <a:gd name="T18" fmla="*/ 2664 w 3036"/>
                <a:gd name="T19" fmla="*/ 348 h 1035"/>
                <a:gd name="T20" fmla="*/ 2700 w 3036"/>
                <a:gd name="T21" fmla="*/ 336 h 1035"/>
                <a:gd name="T22" fmla="*/ 2952 w 3036"/>
                <a:gd name="T23" fmla="*/ 324 h 1035"/>
                <a:gd name="T24" fmla="*/ 2964 w 3036"/>
                <a:gd name="T25" fmla="*/ 288 h 1035"/>
                <a:gd name="T26" fmla="*/ 3036 w 3036"/>
                <a:gd name="T27" fmla="*/ 288 h 10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36"/>
                <a:gd name="T43" fmla="*/ 0 h 1035"/>
                <a:gd name="T44" fmla="*/ 3036 w 3036"/>
                <a:gd name="T45" fmla="*/ 1035 h 10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36" h="1035">
                  <a:moveTo>
                    <a:pt x="0" y="1032"/>
                  </a:moveTo>
                  <a:cubicBezTo>
                    <a:pt x="108" y="1028"/>
                    <a:pt x="217" y="1035"/>
                    <a:pt x="324" y="1020"/>
                  </a:cubicBezTo>
                  <a:cubicBezTo>
                    <a:pt x="337" y="1018"/>
                    <a:pt x="327" y="993"/>
                    <a:pt x="336" y="984"/>
                  </a:cubicBezTo>
                  <a:cubicBezTo>
                    <a:pt x="345" y="975"/>
                    <a:pt x="360" y="976"/>
                    <a:pt x="372" y="972"/>
                  </a:cubicBezTo>
                  <a:cubicBezTo>
                    <a:pt x="404" y="924"/>
                    <a:pt x="403" y="936"/>
                    <a:pt x="408" y="864"/>
                  </a:cubicBezTo>
                  <a:cubicBezTo>
                    <a:pt x="464" y="0"/>
                    <a:pt x="201" y="566"/>
                    <a:pt x="2112" y="552"/>
                  </a:cubicBezTo>
                  <a:cubicBezTo>
                    <a:pt x="2195" y="531"/>
                    <a:pt x="2288" y="554"/>
                    <a:pt x="2364" y="516"/>
                  </a:cubicBezTo>
                  <a:cubicBezTo>
                    <a:pt x="2393" y="502"/>
                    <a:pt x="2420" y="485"/>
                    <a:pt x="2448" y="468"/>
                  </a:cubicBezTo>
                  <a:cubicBezTo>
                    <a:pt x="2473" y="453"/>
                    <a:pt x="2520" y="420"/>
                    <a:pt x="2520" y="420"/>
                  </a:cubicBezTo>
                  <a:cubicBezTo>
                    <a:pt x="2563" y="356"/>
                    <a:pt x="2584" y="359"/>
                    <a:pt x="2664" y="348"/>
                  </a:cubicBezTo>
                  <a:cubicBezTo>
                    <a:pt x="2676" y="344"/>
                    <a:pt x="2687" y="337"/>
                    <a:pt x="2700" y="336"/>
                  </a:cubicBezTo>
                  <a:cubicBezTo>
                    <a:pt x="2784" y="329"/>
                    <a:pt x="2869" y="339"/>
                    <a:pt x="2952" y="324"/>
                  </a:cubicBezTo>
                  <a:cubicBezTo>
                    <a:pt x="2964" y="322"/>
                    <a:pt x="2952" y="293"/>
                    <a:pt x="2964" y="288"/>
                  </a:cubicBezTo>
                  <a:cubicBezTo>
                    <a:pt x="2986" y="279"/>
                    <a:pt x="3012" y="288"/>
                    <a:pt x="3036" y="28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39">
              <a:extLst>
                <a:ext uri="{FF2B5EF4-FFF2-40B4-BE49-F238E27FC236}">
                  <a16:creationId xmlns:a16="http://schemas.microsoft.com/office/drawing/2014/main" id="{C60995D8-D922-4B9A-9A62-343D1AEA4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696"/>
              <a:ext cx="216" cy="1500"/>
            </a:xfrm>
            <a:custGeom>
              <a:avLst/>
              <a:gdLst>
                <a:gd name="T0" fmla="*/ 0 w 216"/>
                <a:gd name="T1" fmla="*/ 0 h 1500"/>
                <a:gd name="T2" fmla="*/ 12 w 216"/>
                <a:gd name="T3" fmla="*/ 576 h 1500"/>
                <a:gd name="T4" fmla="*/ 24 w 216"/>
                <a:gd name="T5" fmla="*/ 696 h 1500"/>
                <a:gd name="T6" fmla="*/ 60 w 216"/>
                <a:gd name="T7" fmla="*/ 948 h 1500"/>
                <a:gd name="T8" fmla="*/ 156 w 216"/>
                <a:gd name="T9" fmla="*/ 1008 h 1500"/>
                <a:gd name="T10" fmla="*/ 168 w 216"/>
                <a:gd name="T11" fmla="*/ 1056 h 1500"/>
                <a:gd name="T12" fmla="*/ 216 w 216"/>
                <a:gd name="T13" fmla="*/ 1128 h 1500"/>
                <a:gd name="T14" fmla="*/ 216 w 216"/>
                <a:gd name="T15" fmla="*/ 1500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1500"/>
                <a:gd name="T26" fmla="*/ 216 w 216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1500">
                  <a:moveTo>
                    <a:pt x="0" y="0"/>
                  </a:moveTo>
                  <a:cubicBezTo>
                    <a:pt x="4" y="192"/>
                    <a:pt x="5" y="384"/>
                    <a:pt x="12" y="576"/>
                  </a:cubicBezTo>
                  <a:cubicBezTo>
                    <a:pt x="13" y="616"/>
                    <a:pt x="21" y="656"/>
                    <a:pt x="24" y="696"/>
                  </a:cubicBezTo>
                  <a:cubicBezTo>
                    <a:pt x="30" y="772"/>
                    <a:pt x="27" y="872"/>
                    <a:pt x="60" y="948"/>
                  </a:cubicBezTo>
                  <a:cubicBezTo>
                    <a:pt x="75" y="983"/>
                    <a:pt x="156" y="1008"/>
                    <a:pt x="156" y="1008"/>
                  </a:cubicBezTo>
                  <a:cubicBezTo>
                    <a:pt x="160" y="1024"/>
                    <a:pt x="161" y="1041"/>
                    <a:pt x="168" y="1056"/>
                  </a:cubicBezTo>
                  <a:cubicBezTo>
                    <a:pt x="181" y="1082"/>
                    <a:pt x="216" y="1099"/>
                    <a:pt x="216" y="1128"/>
                  </a:cubicBezTo>
                  <a:cubicBezTo>
                    <a:pt x="216" y="1252"/>
                    <a:pt x="216" y="1376"/>
                    <a:pt x="216" y="150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Text Box 40">
              <a:extLst>
                <a:ext uri="{FF2B5EF4-FFF2-40B4-BE49-F238E27FC236}">
                  <a16:creationId xmlns:a16="http://schemas.microsoft.com/office/drawing/2014/main" id="{62BD3A01-EAD1-4080-A54A-A3C6613AA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7202">
              <a:off x="3072" y="1536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Ñoâng baéc</a:t>
              </a:r>
            </a:p>
          </p:txBody>
        </p:sp>
        <p:sp>
          <p:nvSpPr>
            <p:cNvPr id="20500" name="Text Box 41">
              <a:extLst>
                <a:ext uri="{FF2B5EF4-FFF2-40B4-BE49-F238E27FC236}">
                  <a16:creationId xmlns:a16="http://schemas.microsoft.com/office/drawing/2014/main" id="{27AD6FCC-DCE4-4DD2-9BF6-573CBC325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4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PHÍA NAM</a:t>
              </a:r>
            </a:p>
          </p:txBody>
        </p:sp>
        <p:sp>
          <p:nvSpPr>
            <p:cNvPr id="20501" name="Text Box 42">
              <a:extLst>
                <a:ext uri="{FF2B5EF4-FFF2-40B4-BE49-F238E27FC236}">
                  <a16:creationId xmlns:a16="http://schemas.microsoft.com/office/drawing/2014/main" id="{AF701FD1-BC5C-4F74-88BC-3BAB160D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PHÍA TAÂY</a:t>
              </a:r>
            </a:p>
          </p:txBody>
        </p:sp>
      </p:grpSp>
      <p:grpSp>
        <p:nvGrpSpPr>
          <p:cNvPr id="4" name="Group 43">
            <a:extLst>
              <a:ext uri="{FF2B5EF4-FFF2-40B4-BE49-F238E27FC236}">
                <a16:creationId xmlns:a16="http://schemas.microsoft.com/office/drawing/2014/main" id="{1108DC1F-D912-4E6D-B792-7FD1670C528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8600"/>
            <a:ext cx="8458200" cy="6324600"/>
            <a:chOff x="240" y="144"/>
            <a:chExt cx="5328" cy="3936"/>
          </a:xfrm>
        </p:grpSpPr>
        <p:pic>
          <p:nvPicPr>
            <p:cNvPr id="20490" name="Picture 44" descr="hoa ky nong nghiep">
              <a:extLst>
                <a:ext uri="{FF2B5EF4-FFF2-40B4-BE49-F238E27FC236}">
                  <a16:creationId xmlns:a16="http://schemas.microsoft.com/office/drawing/2014/main" id="{9E8DD011-B8BF-4318-A8B5-C072783BF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328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Freeform 45">
              <a:extLst>
                <a:ext uri="{FF2B5EF4-FFF2-40B4-BE49-F238E27FC236}">
                  <a16:creationId xmlns:a16="http://schemas.microsoft.com/office/drawing/2014/main" id="{E4F9779E-B501-4939-ABF2-EF6D905CC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528"/>
              <a:ext cx="216" cy="1392"/>
            </a:xfrm>
            <a:custGeom>
              <a:avLst/>
              <a:gdLst>
                <a:gd name="T0" fmla="*/ 0 w 216"/>
                <a:gd name="T1" fmla="*/ 0 h 1500"/>
                <a:gd name="T2" fmla="*/ 12 w 216"/>
                <a:gd name="T3" fmla="*/ 316 h 1500"/>
                <a:gd name="T4" fmla="*/ 24 w 216"/>
                <a:gd name="T5" fmla="*/ 383 h 1500"/>
                <a:gd name="T6" fmla="*/ 60 w 216"/>
                <a:gd name="T7" fmla="*/ 521 h 1500"/>
                <a:gd name="T8" fmla="*/ 156 w 216"/>
                <a:gd name="T9" fmla="*/ 555 h 1500"/>
                <a:gd name="T10" fmla="*/ 168 w 216"/>
                <a:gd name="T11" fmla="*/ 581 h 1500"/>
                <a:gd name="T12" fmla="*/ 216 w 216"/>
                <a:gd name="T13" fmla="*/ 621 h 1500"/>
                <a:gd name="T14" fmla="*/ 216 w 216"/>
                <a:gd name="T15" fmla="*/ 82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1500"/>
                <a:gd name="T26" fmla="*/ 216 w 216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1500">
                  <a:moveTo>
                    <a:pt x="0" y="0"/>
                  </a:moveTo>
                  <a:cubicBezTo>
                    <a:pt x="4" y="192"/>
                    <a:pt x="5" y="384"/>
                    <a:pt x="12" y="576"/>
                  </a:cubicBezTo>
                  <a:cubicBezTo>
                    <a:pt x="13" y="616"/>
                    <a:pt x="21" y="656"/>
                    <a:pt x="24" y="696"/>
                  </a:cubicBezTo>
                  <a:cubicBezTo>
                    <a:pt x="30" y="772"/>
                    <a:pt x="27" y="872"/>
                    <a:pt x="60" y="948"/>
                  </a:cubicBezTo>
                  <a:cubicBezTo>
                    <a:pt x="75" y="983"/>
                    <a:pt x="156" y="1008"/>
                    <a:pt x="156" y="1008"/>
                  </a:cubicBezTo>
                  <a:cubicBezTo>
                    <a:pt x="160" y="1024"/>
                    <a:pt x="161" y="1041"/>
                    <a:pt x="168" y="1056"/>
                  </a:cubicBezTo>
                  <a:cubicBezTo>
                    <a:pt x="181" y="1082"/>
                    <a:pt x="216" y="1099"/>
                    <a:pt x="216" y="1128"/>
                  </a:cubicBezTo>
                  <a:cubicBezTo>
                    <a:pt x="216" y="1252"/>
                    <a:pt x="216" y="1376"/>
                    <a:pt x="216" y="150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46">
              <a:extLst>
                <a:ext uri="{FF2B5EF4-FFF2-40B4-BE49-F238E27FC236}">
                  <a16:creationId xmlns:a16="http://schemas.microsoft.com/office/drawing/2014/main" id="{A140D783-18AD-421B-92C3-3E834E65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392"/>
              <a:ext cx="3036" cy="1035"/>
            </a:xfrm>
            <a:custGeom>
              <a:avLst/>
              <a:gdLst>
                <a:gd name="T0" fmla="*/ 0 w 3036"/>
                <a:gd name="T1" fmla="*/ 1032 h 1035"/>
                <a:gd name="T2" fmla="*/ 324 w 3036"/>
                <a:gd name="T3" fmla="*/ 1020 h 1035"/>
                <a:gd name="T4" fmla="*/ 336 w 3036"/>
                <a:gd name="T5" fmla="*/ 984 h 1035"/>
                <a:gd name="T6" fmla="*/ 372 w 3036"/>
                <a:gd name="T7" fmla="*/ 972 h 1035"/>
                <a:gd name="T8" fmla="*/ 408 w 3036"/>
                <a:gd name="T9" fmla="*/ 864 h 1035"/>
                <a:gd name="T10" fmla="*/ 2112 w 3036"/>
                <a:gd name="T11" fmla="*/ 552 h 1035"/>
                <a:gd name="T12" fmla="*/ 2364 w 3036"/>
                <a:gd name="T13" fmla="*/ 516 h 1035"/>
                <a:gd name="T14" fmla="*/ 2448 w 3036"/>
                <a:gd name="T15" fmla="*/ 468 h 1035"/>
                <a:gd name="T16" fmla="*/ 2520 w 3036"/>
                <a:gd name="T17" fmla="*/ 420 h 1035"/>
                <a:gd name="T18" fmla="*/ 2664 w 3036"/>
                <a:gd name="T19" fmla="*/ 348 h 1035"/>
                <a:gd name="T20" fmla="*/ 2700 w 3036"/>
                <a:gd name="T21" fmla="*/ 336 h 1035"/>
                <a:gd name="T22" fmla="*/ 2952 w 3036"/>
                <a:gd name="T23" fmla="*/ 324 h 1035"/>
                <a:gd name="T24" fmla="*/ 2964 w 3036"/>
                <a:gd name="T25" fmla="*/ 288 h 1035"/>
                <a:gd name="T26" fmla="*/ 3036 w 3036"/>
                <a:gd name="T27" fmla="*/ 288 h 10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36"/>
                <a:gd name="T43" fmla="*/ 0 h 1035"/>
                <a:gd name="T44" fmla="*/ 3036 w 3036"/>
                <a:gd name="T45" fmla="*/ 1035 h 10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36" h="1035">
                  <a:moveTo>
                    <a:pt x="0" y="1032"/>
                  </a:moveTo>
                  <a:cubicBezTo>
                    <a:pt x="108" y="1028"/>
                    <a:pt x="217" y="1035"/>
                    <a:pt x="324" y="1020"/>
                  </a:cubicBezTo>
                  <a:cubicBezTo>
                    <a:pt x="337" y="1018"/>
                    <a:pt x="327" y="993"/>
                    <a:pt x="336" y="984"/>
                  </a:cubicBezTo>
                  <a:cubicBezTo>
                    <a:pt x="345" y="975"/>
                    <a:pt x="360" y="976"/>
                    <a:pt x="372" y="972"/>
                  </a:cubicBezTo>
                  <a:cubicBezTo>
                    <a:pt x="404" y="924"/>
                    <a:pt x="403" y="936"/>
                    <a:pt x="408" y="864"/>
                  </a:cubicBezTo>
                  <a:cubicBezTo>
                    <a:pt x="464" y="0"/>
                    <a:pt x="201" y="566"/>
                    <a:pt x="2112" y="552"/>
                  </a:cubicBezTo>
                  <a:cubicBezTo>
                    <a:pt x="2195" y="531"/>
                    <a:pt x="2288" y="554"/>
                    <a:pt x="2364" y="516"/>
                  </a:cubicBezTo>
                  <a:cubicBezTo>
                    <a:pt x="2393" y="502"/>
                    <a:pt x="2420" y="485"/>
                    <a:pt x="2448" y="468"/>
                  </a:cubicBezTo>
                  <a:cubicBezTo>
                    <a:pt x="2473" y="453"/>
                    <a:pt x="2520" y="420"/>
                    <a:pt x="2520" y="420"/>
                  </a:cubicBezTo>
                  <a:cubicBezTo>
                    <a:pt x="2563" y="356"/>
                    <a:pt x="2584" y="359"/>
                    <a:pt x="2664" y="348"/>
                  </a:cubicBezTo>
                  <a:cubicBezTo>
                    <a:pt x="2676" y="344"/>
                    <a:pt x="2687" y="337"/>
                    <a:pt x="2700" y="336"/>
                  </a:cubicBezTo>
                  <a:cubicBezTo>
                    <a:pt x="2784" y="329"/>
                    <a:pt x="2869" y="339"/>
                    <a:pt x="2952" y="324"/>
                  </a:cubicBezTo>
                  <a:cubicBezTo>
                    <a:pt x="2964" y="322"/>
                    <a:pt x="2952" y="293"/>
                    <a:pt x="2964" y="288"/>
                  </a:cubicBezTo>
                  <a:cubicBezTo>
                    <a:pt x="2986" y="279"/>
                    <a:pt x="3012" y="288"/>
                    <a:pt x="3036" y="28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Text Box 47">
              <a:extLst>
                <a:ext uri="{FF2B5EF4-FFF2-40B4-BE49-F238E27FC236}">
                  <a16:creationId xmlns:a16="http://schemas.microsoft.com/office/drawing/2014/main" id="{3180C45E-C1B6-413B-946E-47D5D8D1F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153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Ñoâng baéc</a:t>
              </a:r>
            </a:p>
          </p:txBody>
        </p:sp>
        <p:sp>
          <p:nvSpPr>
            <p:cNvPr id="20494" name="Text Box 48">
              <a:extLst>
                <a:ext uri="{FF2B5EF4-FFF2-40B4-BE49-F238E27FC236}">
                  <a16:creationId xmlns:a16="http://schemas.microsoft.com/office/drawing/2014/main" id="{01643E43-3DC2-40E7-9976-4AC9FC0B8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304"/>
              <a:ext cx="153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PHÍA NAM</a:t>
              </a:r>
            </a:p>
          </p:txBody>
        </p:sp>
        <p:sp>
          <p:nvSpPr>
            <p:cNvPr id="20495" name="Text Box 49">
              <a:extLst>
                <a:ext uri="{FF2B5EF4-FFF2-40B4-BE49-F238E27FC236}">
                  <a16:creationId xmlns:a16="http://schemas.microsoft.com/office/drawing/2014/main" id="{02264C43-305F-448A-A164-97E9C2130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200"/>
              <a:ext cx="1536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VNI-Bandit" pitchFamily="2" charset="0"/>
                </a:rPr>
                <a:t>VUØNG PHÍA TAÂY</a:t>
              </a:r>
            </a:p>
          </p:txBody>
        </p:sp>
      </p:grpSp>
      <p:sp>
        <p:nvSpPr>
          <p:cNvPr id="20486" name="AutoShape 5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D7F8432-6CFF-4FBE-87AC-5DAC2369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6323"/>
            <a:ext cx="8839200" cy="518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73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4166 -0.2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24583 -0.23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2778 L -0.23333 0.18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4583 0.194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65</TotalTime>
  <Words>281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Segoe Print</vt:lpstr>
      <vt:lpstr>Times New Roman</vt:lpstr>
      <vt:lpstr>VNI-Aptima</vt:lpstr>
      <vt:lpstr>VNI-Avo</vt:lpstr>
      <vt:lpstr>VNI-Bandit</vt:lpstr>
      <vt:lpstr>VNI-Cooper</vt:lpstr>
      <vt:lpstr>VNI-Hobo</vt:lpstr>
      <vt:lpstr>VNI-Present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nhân sự phân hóa lãnh thổ CN Hoa Kì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TGDD</cp:lastModifiedBy>
  <cp:revision>11</cp:revision>
  <dcterms:created xsi:type="dcterms:W3CDTF">2021-11-20T01:48:07Z</dcterms:created>
  <dcterms:modified xsi:type="dcterms:W3CDTF">2021-11-20T02:54:07Z</dcterms:modified>
</cp:coreProperties>
</file>